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7" r:id="rId3"/>
    <p:sldId id="284" r:id="rId4"/>
    <p:sldId id="291" r:id="rId5"/>
    <p:sldId id="303" r:id="rId6"/>
    <p:sldId id="301" r:id="rId7"/>
    <p:sldId id="294" r:id="rId8"/>
    <p:sldId id="307" r:id="rId9"/>
    <p:sldId id="298" r:id="rId10"/>
    <p:sldId id="260" r:id="rId11"/>
    <p:sldId id="295" r:id="rId12"/>
    <p:sldId id="299" r:id="rId13"/>
    <p:sldId id="302" r:id="rId14"/>
    <p:sldId id="280" r:id="rId15"/>
    <p:sldId id="277" r:id="rId16"/>
    <p:sldId id="259" r:id="rId17"/>
    <p:sldId id="304" r:id="rId18"/>
    <p:sldId id="308" r:id="rId19"/>
    <p:sldId id="305" r:id="rId20"/>
    <p:sldId id="306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image" Target="../media/image5.jpeg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image" Target="../media/image5.jpeg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50"/>
      <c:rAngAx val="1"/>
    </c:view3D>
    <c:floor>
      <c:thickness val="0"/>
      <c:sp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</c:spPr>
    </c:floor>
    <c:sideWall>
      <c:thickness val="0"/>
      <c:sp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v>высокий уровень</c:v>
          </c:tx>
          <c:spPr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8900000" scaled="1"/>
              <a:tileRect/>
            </a:gradFill>
          </c:spPr>
          <c:invertIfNegative val="0"/>
          <c:cat>
            <c:strRef>
              <c:f>'справка Н.Г.'!$B$16:$C$23</c:f>
              <c:strCache>
                <c:ptCount val="8"/>
                <c:pt idx="0">
                  <c:v>1 младшая группа №1</c:v>
                </c:pt>
                <c:pt idx="1">
                  <c:v>2 младшая группа №1</c:v>
                </c:pt>
                <c:pt idx="2">
                  <c:v>средняя группа №1</c:v>
                </c:pt>
                <c:pt idx="3">
                  <c:v>старшая группа №1</c:v>
                </c:pt>
                <c:pt idx="4">
                  <c:v>старшая группа №2</c:v>
                </c:pt>
                <c:pt idx="5">
                  <c:v>подготовительная группа №1</c:v>
                </c:pt>
                <c:pt idx="6">
                  <c:v>подготовительная группа №3</c:v>
                </c:pt>
                <c:pt idx="7">
                  <c:v>общий показатель</c:v>
                </c:pt>
              </c:strCache>
            </c:strRef>
          </c:cat>
          <c:val>
            <c:numRef>
              <c:f>'справка Н.Г.'!$F$16:$F$23</c:f>
              <c:numCache>
                <c:formatCode>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1"/>
          <c:order val="1"/>
          <c:tx>
            <c:v>средний уровень</c:v>
          </c:tx>
          <c:spPr>
            <a:gradFill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18900000" scaled="0"/>
            </a:gradFill>
          </c:spPr>
          <c:invertIfNegative val="0"/>
          <c:cat>
            <c:strRef>
              <c:f>'справка Н.Г.'!$B$16:$C$23</c:f>
              <c:strCache>
                <c:ptCount val="8"/>
                <c:pt idx="0">
                  <c:v>1 младшая группа №1</c:v>
                </c:pt>
                <c:pt idx="1">
                  <c:v>2 младшая группа №1</c:v>
                </c:pt>
                <c:pt idx="2">
                  <c:v>средняя группа №1</c:v>
                </c:pt>
                <c:pt idx="3">
                  <c:v>старшая группа №1</c:v>
                </c:pt>
                <c:pt idx="4">
                  <c:v>старшая группа №2</c:v>
                </c:pt>
                <c:pt idx="5">
                  <c:v>подготовительная группа №1</c:v>
                </c:pt>
                <c:pt idx="6">
                  <c:v>подготовительная группа №3</c:v>
                </c:pt>
                <c:pt idx="7">
                  <c:v>общий показатель</c:v>
                </c:pt>
              </c:strCache>
            </c:strRef>
          </c:cat>
          <c:val>
            <c:numRef>
              <c:f>'справка Н.Г.'!$H$16:$H$23</c:f>
              <c:numCache>
                <c:formatCode>0%</c:formatCode>
                <c:ptCount val="8"/>
                <c:pt idx="0">
                  <c:v>0.83333333333333337</c:v>
                </c:pt>
                <c:pt idx="1">
                  <c:v>1.04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0.98190476190476184</c:v>
                </c:pt>
              </c:numCache>
            </c:numRef>
          </c:val>
        </c:ser>
        <c:ser>
          <c:idx val="2"/>
          <c:order val="2"/>
          <c:tx>
            <c:v>низкий уровень</c:v>
          </c:tx>
          <c:spPr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ln>
              <a:solidFill>
                <a:schemeClr val="accent3">
                  <a:lumMod val="75000"/>
                </a:schemeClr>
              </a:solidFill>
            </a:ln>
          </c:spPr>
          <c:invertIfNegative val="0"/>
          <c:cat>
            <c:strRef>
              <c:f>'справка Н.Г.'!$B$16:$C$23</c:f>
              <c:strCache>
                <c:ptCount val="8"/>
                <c:pt idx="0">
                  <c:v>1 младшая группа №1</c:v>
                </c:pt>
                <c:pt idx="1">
                  <c:v>2 младшая группа №1</c:v>
                </c:pt>
                <c:pt idx="2">
                  <c:v>средняя группа №1</c:v>
                </c:pt>
                <c:pt idx="3">
                  <c:v>старшая группа №1</c:v>
                </c:pt>
                <c:pt idx="4">
                  <c:v>старшая группа №2</c:v>
                </c:pt>
                <c:pt idx="5">
                  <c:v>подготовительная группа №1</c:v>
                </c:pt>
                <c:pt idx="6">
                  <c:v>подготовительная группа №3</c:v>
                </c:pt>
                <c:pt idx="7">
                  <c:v>общий показатель</c:v>
                </c:pt>
              </c:strCache>
            </c:strRef>
          </c:cat>
          <c:val>
            <c:numRef>
              <c:f>'справка Н.Г.'!$J$16:$J$23</c:f>
              <c:numCache>
                <c:formatCode>0%</c:formatCode>
                <c:ptCount val="8"/>
                <c:pt idx="0">
                  <c:v>0.20833333333333334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2.9761904761904764E-2</c:v>
                </c:pt>
              </c:numCache>
            </c:numRef>
          </c:val>
        </c:ser>
        <c:ser>
          <c:idx val="3"/>
          <c:order val="3"/>
          <c:tx>
            <c:v>качество образования</c:v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invertIfNegative val="0"/>
          <c:cat>
            <c:strRef>
              <c:f>'справка Н.Г.'!$B$16:$C$23</c:f>
              <c:strCache>
                <c:ptCount val="8"/>
                <c:pt idx="0">
                  <c:v>1 младшая группа №1</c:v>
                </c:pt>
                <c:pt idx="1">
                  <c:v>2 младшая группа №1</c:v>
                </c:pt>
                <c:pt idx="2">
                  <c:v>средняя группа №1</c:v>
                </c:pt>
                <c:pt idx="3">
                  <c:v>старшая группа №1</c:v>
                </c:pt>
                <c:pt idx="4">
                  <c:v>старшая группа №2</c:v>
                </c:pt>
                <c:pt idx="5">
                  <c:v>подготовительная группа №1</c:v>
                </c:pt>
                <c:pt idx="6">
                  <c:v>подготовительная группа №3</c:v>
                </c:pt>
                <c:pt idx="7">
                  <c:v>общий показатель</c:v>
                </c:pt>
              </c:strCache>
            </c:strRef>
          </c:cat>
          <c:val>
            <c:numRef>
              <c:f>'справка Н.Г.'!$L$16:$L$23</c:f>
              <c:numCache>
                <c:formatCode>0%</c:formatCode>
                <c:ptCount val="8"/>
                <c:pt idx="0">
                  <c:v>0.83333333333333337</c:v>
                </c:pt>
                <c:pt idx="1">
                  <c:v>1.04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0.98190476190476184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07744"/>
        <c:axId val="4209280"/>
        <c:axId val="0"/>
      </c:bar3DChart>
      <c:catAx>
        <c:axId val="42077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4209280"/>
        <c:crosses val="autoZero"/>
        <c:auto val="1"/>
        <c:lblAlgn val="ctr"/>
        <c:lblOffset val="100"/>
        <c:noMultiLvlLbl val="0"/>
      </c:catAx>
      <c:valAx>
        <c:axId val="4209280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spPr>
          <a:noFill/>
        </c:spPr>
        <c:crossAx val="4207744"/>
        <c:crosses val="autoZero"/>
        <c:crossBetween val="between"/>
        <c:majorUnit val="0.2"/>
        <c:minorUnit val="2.0000000000000011E-2"/>
      </c:valAx>
    </c:plotArea>
    <c:legend>
      <c:legendPos val="t"/>
      <c:layout>
        <c:manualLayout>
          <c:xMode val="edge"/>
          <c:yMode val="edge"/>
          <c:x val="4.2740594925634298E-2"/>
          <c:y val="0"/>
          <c:w val="0.92624715660542978"/>
          <c:h val="0.19173987040682414"/>
        </c:manualLayout>
      </c:layout>
      <c:overlay val="0"/>
    </c:legend>
    <c:plotVisOnly val="1"/>
    <c:dispBlanksAs val="gap"/>
    <c:showDLblsOverMax val="0"/>
  </c:chart>
  <c:spPr>
    <a:noFill/>
    <a:scene3d>
      <a:camera prst="orthographicFront"/>
      <a:lightRig rig="threePt" dir="t"/>
    </a:scene3d>
    <a:sp3d prstMaterial="dkEdge"/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50"/>
      <c:rAngAx val="1"/>
    </c:view3D>
    <c:floor>
      <c:thickness val="0"/>
      <c:sp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</c:spPr>
    </c:floor>
    <c:sideWall>
      <c:thickness val="0"/>
      <c:sp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v>высокий уровень</c:v>
          </c:tx>
          <c:spPr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8900000" scaled="1"/>
              <a:tileRect/>
            </a:gradFill>
          </c:spPr>
          <c:invertIfNegative val="0"/>
          <c:cat>
            <c:strRef>
              <c:f>'справка К.Г.'!$B$16:$C$23</c:f>
              <c:strCache>
                <c:ptCount val="8"/>
                <c:pt idx="0">
                  <c:v>1 младшая группа №1</c:v>
                </c:pt>
                <c:pt idx="1">
                  <c:v>2 младшая группа №1</c:v>
                </c:pt>
                <c:pt idx="2">
                  <c:v>средняя группа №1</c:v>
                </c:pt>
                <c:pt idx="3">
                  <c:v>старшая группа №1</c:v>
                </c:pt>
                <c:pt idx="4">
                  <c:v>старшая группа №2</c:v>
                </c:pt>
                <c:pt idx="5">
                  <c:v>подготовительная группа №1</c:v>
                </c:pt>
                <c:pt idx="6">
                  <c:v>подготовительная группа №3</c:v>
                </c:pt>
                <c:pt idx="7">
                  <c:v>общий показатель</c:v>
                </c:pt>
              </c:strCache>
            </c:strRef>
          </c:cat>
          <c:val>
            <c:numRef>
              <c:f>'справка К.Г.'!$F$16:$F$23</c:f>
              <c:numCache>
                <c:formatCode>0%</c:formatCode>
                <c:ptCount val="8"/>
                <c:pt idx="0">
                  <c:v>0.83333333333333337</c:v>
                </c:pt>
                <c:pt idx="1">
                  <c:v>1.04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0.98190476190476184</c:v>
                </c:pt>
              </c:numCache>
            </c:numRef>
          </c:val>
        </c:ser>
        <c:ser>
          <c:idx val="1"/>
          <c:order val="1"/>
          <c:tx>
            <c:v>средний уровень</c:v>
          </c:tx>
          <c:spPr>
            <a:gradFill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18900000" scaled="0"/>
            </a:gradFill>
          </c:spPr>
          <c:invertIfNegative val="0"/>
          <c:cat>
            <c:strRef>
              <c:f>'справка К.Г.'!$B$16:$C$23</c:f>
              <c:strCache>
                <c:ptCount val="8"/>
                <c:pt idx="0">
                  <c:v>1 младшая группа №1</c:v>
                </c:pt>
                <c:pt idx="1">
                  <c:v>2 младшая группа №1</c:v>
                </c:pt>
                <c:pt idx="2">
                  <c:v>средняя группа №1</c:v>
                </c:pt>
                <c:pt idx="3">
                  <c:v>старшая группа №1</c:v>
                </c:pt>
                <c:pt idx="4">
                  <c:v>старшая группа №2</c:v>
                </c:pt>
                <c:pt idx="5">
                  <c:v>подготовительная группа №1</c:v>
                </c:pt>
                <c:pt idx="6">
                  <c:v>подготовительная группа №3</c:v>
                </c:pt>
                <c:pt idx="7">
                  <c:v>общий показатель</c:v>
                </c:pt>
              </c:strCache>
            </c:strRef>
          </c:cat>
          <c:val>
            <c:numRef>
              <c:f>'справка К.Г.'!$H$16:$H$23</c:f>
              <c:numCache>
                <c:formatCode>0%</c:formatCode>
                <c:ptCount val="8"/>
                <c:pt idx="0">
                  <c:v>0.20833333333333334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2.9761904761904764E-2</c:v>
                </c:pt>
              </c:numCache>
            </c:numRef>
          </c:val>
        </c:ser>
        <c:ser>
          <c:idx val="2"/>
          <c:order val="2"/>
          <c:tx>
            <c:v>низкий уровень</c:v>
          </c:tx>
          <c:spPr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ln>
              <a:solidFill>
                <a:schemeClr val="accent3">
                  <a:lumMod val="75000"/>
                </a:schemeClr>
              </a:solidFill>
            </a:ln>
          </c:spPr>
          <c:invertIfNegative val="0"/>
          <c:cat>
            <c:strRef>
              <c:f>'справка К.Г.'!$B$16:$C$23</c:f>
              <c:strCache>
                <c:ptCount val="8"/>
                <c:pt idx="0">
                  <c:v>1 младшая группа №1</c:v>
                </c:pt>
                <c:pt idx="1">
                  <c:v>2 младшая группа №1</c:v>
                </c:pt>
                <c:pt idx="2">
                  <c:v>средняя группа №1</c:v>
                </c:pt>
                <c:pt idx="3">
                  <c:v>старшая группа №1</c:v>
                </c:pt>
                <c:pt idx="4">
                  <c:v>старшая группа №2</c:v>
                </c:pt>
                <c:pt idx="5">
                  <c:v>подготовительная группа №1</c:v>
                </c:pt>
                <c:pt idx="6">
                  <c:v>подготовительная группа №3</c:v>
                </c:pt>
                <c:pt idx="7">
                  <c:v>общий показатель</c:v>
                </c:pt>
              </c:strCache>
            </c:strRef>
          </c:cat>
          <c:val>
            <c:numRef>
              <c:f>'справка К.Г.'!$J$16:$J$23</c:f>
              <c:numCache>
                <c:formatCode>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3"/>
          <c:order val="3"/>
          <c:tx>
            <c:v>качество образования</c:v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invertIfNegative val="0"/>
          <c:cat>
            <c:strRef>
              <c:f>'справка К.Г.'!$B$16:$C$23</c:f>
              <c:strCache>
                <c:ptCount val="8"/>
                <c:pt idx="0">
                  <c:v>1 младшая группа №1</c:v>
                </c:pt>
                <c:pt idx="1">
                  <c:v>2 младшая группа №1</c:v>
                </c:pt>
                <c:pt idx="2">
                  <c:v>средняя группа №1</c:v>
                </c:pt>
                <c:pt idx="3">
                  <c:v>старшая группа №1</c:v>
                </c:pt>
                <c:pt idx="4">
                  <c:v>старшая группа №2</c:v>
                </c:pt>
                <c:pt idx="5">
                  <c:v>подготовительная группа №1</c:v>
                </c:pt>
                <c:pt idx="6">
                  <c:v>подготовительная группа №3</c:v>
                </c:pt>
                <c:pt idx="7">
                  <c:v>общий показатель</c:v>
                </c:pt>
              </c:strCache>
            </c:strRef>
          </c:cat>
          <c:val>
            <c:numRef>
              <c:f>'справка К.Г.'!$L$16:$L$23</c:f>
              <c:numCache>
                <c:formatCode>0%</c:formatCode>
                <c:ptCount val="8"/>
                <c:pt idx="0">
                  <c:v>1.0416666666666667</c:v>
                </c:pt>
                <c:pt idx="1">
                  <c:v>1.04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1.0116666666666667</c:v>
                </c:pt>
              </c:numCache>
            </c:numRef>
          </c:val>
        </c:ser>
        <c:ser>
          <c:idx val="4"/>
          <c:order val="4"/>
          <c:tx>
            <c:v>динамика развития</c:v>
          </c:tx>
          <c:spPr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18900000" scaled="0"/>
            </a:gradFill>
          </c:spPr>
          <c:invertIfNegative val="0"/>
          <c:cat>
            <c:strRef>
              <c:f>'справка К.Г.'!$B$16:$C$23</c:f>
              <c:strCache>
                <c:ptCount val="8"/>
                <c:pt idx="0">
                  <c:v>1 младшая группа №1</c:v>
                </c:pt>
                <c:pt idx="1">
                  <c:v>2 младшая группа №1</c:v>
                </c:pt>
                <c:pt idx="2">
                  <c:v>средняя группа №1</c:v>
                </c:pt>
                <c:pt idx="3">
                  <c:v>старшая группа №1</c:v>
                </c:pt>
                <c:pt idx="4">
                  <c:v>старшая группа №2</c:v>
                </c:pt>
                <c:pt idx="5">
                  <c:v>подготовительная группа №1</c:v>
                </c:pt>
                <c:pt idx="6">
                  <c:v>подготовительная группа №3</c:v>
                </c:pt>
                <c:pt idx="7">
                  <c:v>общий показатель</c:v>
                </c:pt>
              </c:strCache>
            </c:strRef>
          </c:cat>
          <c:val>
            <c:numRef>
              <c:f>'справка К.Г.'!$N$16:$N$23</c:f>
              <c:numCache>
                <c:formatCode>0%</c:formatCode>
                <c:ptCount val="8"/>
                <c:pt idx="0">
                  <c:v>0.20833333333333334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2.9761904761904764E-2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071680"/>
        <c:axId val="34073216"/>
        <c:axId val="0"/>
      </c:bar3DChart>
      <c:catAx>
        <c:axId val="340716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34073216"/>
        <c:crosses val="autoZero"/>
        <c:auto val="1"/>
        <c:lblAlgn val="ctr"/>
        <c:lblOffset val="100"/>
        <c:noMultiLvlLbl val="0"/>
      </c:catAx>
      <c:valAx>
        <c:axId val="34073216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spPr>
          <a:noFill/>
        </c:spPr>
        <c:crossAx val="34071680"/>
        <c:crosses val="autoZero"/>
        <c:crossBetween val="between"/>
        <c:majorUnit val="0.2"/>
        <c:minorUnit val="2.0000000000000011E-2"/>
      </c:valAx>
    </c:plotArea>
    <c:legend>
      <c:legendPos val="t"/>
      <c:layout>
        <c:manualLayout>
          <c:xMode val="edge"/>
          <c:yMode val="edge"/>
          <c:x val="3.9654199475065682E-2"/>
          <c:y val="2.7777777777778307E-2"/>
          <c:w val="0.89999990421874965"/>
          <c:h val="9.4274361380214694E-2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  <c:showDLblsOverMax val="0"/>
  </c:chart>
  <c:spPr>
    <a:noFill/>
    <a:scene3d>
      <a:camera prst="orthographicFront"/>
      <a:lightRig rig="threePt" dir="t"/>
    </a:scene3d>
    <a:sp3d prstMaterial="dkEdge"/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846162052193682"/>
          <c:y val="7.0272053105210536E-2"/>
          <c:w val="0.66368247161289062"/>
          <c:h val="0.6597221836462615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Обследование на начало уч.г.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высокий ур. 15%</c:v>
                </c:pt>
                <c:pt idx="1">
                  <c:v>средний ур. 80%</c:v>
                </c:pt>
                <c:pt idx="2">
                  <c:v>низкий ур. 5%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0.2</c:v>
                </c:pt>
                <c:pt idx="1">
                  <c:v>0.8</c:v>
                </c:pt>
                <c:pt idx="2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80556416"/>
        <c:axId val="80557952"/>
        <c:axId val="82104320"/>
      </c:bar3DChart>
      <c:catAx>
        <c:axId val="80556416"/>
        <c:scaling>
          <c:orientation val="minMax"/>
        </c:scaling>
        <c:delete val="0"/>
        <c:axPos val="b"/>
        <c:majorTickMark val="out"/>
        <c:minorTickMark val="none"/>
        <c:tickLblPos val="nextTo"/>
        <c:crossAx val="80557952"/>
        <c:crosses val="autoZero"/>
        <c:auto val="1"/>
        <c:lblAlgn val="ctr"/>
        <c:lblOffset val="100"/>
        <c:noMultiLvlLbl val="0"/>
      </c:catAx>
      <c:valAx>
        <c:axId val="8055795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80556416"/>
        <c:crosses val="autoZero"/>
        <c:crossBetween val="between"/>
      </c:valAx>
      <c:serAx>
        <c:axId val="82104320"/>
        <c:scaling>
          <c:orientation val="minMax"/>
        </c:scaling>
        <c:delete val="0"/>
        <c:axPos val="b"/>
        <c:majorTickMark val="out"/>
        <c:minorTickMark val="none"/>
        <c:tickLblPos val="nextTo"/>
        <c:crossAx val="80557952"/>
        <c:crosses val="autoZero"/>
      </c:serAx>
      <c:spPr>
        <a:solidFill>
          <a:schemeClr val="bg2"/>
        </a:solidFill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Обследование на конец уч.г.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высокий ур. 85</c:v>
                </c:pt>
                <c:pt idx="1">
                  <c:v>средний ур. 15%</c:v>
                </c:pt>
                <c:pt idx="2">
                  <c:v>низкий ур. 0%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0.95</c:v>
                </c:pt>
                <c:pt idx="1">
                  <c:v>0.15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80579200"/>
        <c:axId val="80585088"/>
        <c:axId val="82105664"/>
      </c:bar3DChart>
      <c:catAx>
        <c:axId val="80579200"/>
        <c:scaling>
          <c:orientation val="minMax"/>
        </c:scaling>
        <c:delete val="0"/>
        <c:axPos val="b"/>
        <c:majorTickMark val="out"/>
        <c:minorTickMark val="none"/>
        <c:tickLblPos val="nextTo"/>
        <c:crossAx val="80585088"/>
        <c:crosses val="autoZero"/>
        <c:auto val="1"/>
        <c:lblAlgn val="ctr"/>
        <c:lblOffset val="100"/>
        <c:noMultiLvlLbl val="0"/>
      </c:catAx>
      <c:valAx>
        <c:axId val="8058508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80579200"/>
        <c:crosses val="autoZero"/>
        <c:crossBetween val="between"/>
      </c:valAx>
      <c:serAx>
        <c:axId val="82105664"/>
        <c:scaling>
          <c:orientation val="minMax"/>
        </c:scaling>
        <c:delete val="0"/>
        <c:axPos val="b"/>
        <c:majorTickMark val="out"/>
        <c:minorTickMark val="none"/>
        <c:tickLblPos val="nextTo"/>
        <c:crossAx val="80585088"/>
        <c:crosses val="autoZero"/>
      </c:serAx>
      <c:spPr>
        <a:solidFill>
          <a:schemeClr val="bg2"/>
        </a:solidFill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514600"/>
            <a:ext cx="8001000" cy="914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914400" y="3429000"/>
            <a:ext cx="70866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</p:spPr>
        <p:txBody>
          <a:bodyPr/>
          <a:lstStyle>
            <a:lvl1pPr algn="r"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fld id="{1EF54AC8-FAF5-4F7C-BFA4-AD39E60D531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90" name="Oval 18"/>
          <p:cNvSpPr>
            <a:spLocks noChangeArrowheads="1"/>
          </p:cNvSpPr>
          <p:nvPr/>
        </p:nvSpPr>
        <p:spPr bwMode="white">
          <a:xfrm>
            <a:off x="228600" y="228600"/>
            <a:ext cx="1219200" cy="12192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304800" y="652463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effectLst/>
                <a:latin typeface="Arial" charset="0"/>
              </a:rPr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4BAB081-4446-4794-8FBC-B01B10F5F07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4289647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0055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0055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8D48A90-BEFB-4F43-984A-8FC67D2E2CD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3804503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82296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04800" y="64770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352800" y="648017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A565D870-21D9-4C33-B6E2-8D13D89F613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5943600" y="6480175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2394260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915753-28E3-4768-B92E-76F12A759A5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2435627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4DC714-CD55-4442-A1FE-01657FAB2C3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1279294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1B9B849-90A6-47D3-AB57-1D53EBE7A59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3619634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C78779-33C3-407E-BDE4-56FAD058321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2254873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FEC2E49-8D95-4961-8F27-09B8C4799D4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302967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370744A-BB22-4D7E-B6CF-721BF1758AE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2723544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18043B8-66F0-492B-9554-63E0628F52D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126961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8AB61F0-EA1A-4C44-BA05-DB633579D11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2764491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9" name="Object 15"/>
          <p:cNvGraphicFramePr>
            <a:graphicFrameLocks noChangeAspect="1"/>
          </p:cNvGraphicFramePr>
          <p:nvPr/>
        </p:nvGraphicFramePr>
        <p:xfrm>
          <a:off x="0" y="0"/>
          <a:ext cx="9144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Image" r:id="rId15" imgW="7377778" imgH="1219048" progId="">
                  <p:embed/>
                </p:oleObj>
              </mc:Choice>
              <mc:Fallback>
                <p:oleObj name="Image" r:id="rId15" imgW="7377778" imgH="1219048" progId="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905" b="12500"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5BCD8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166E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4770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319088"/>
            <a:ext cx="82296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>
            <a:off x="425450" y="6524625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52800" y="648017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60284C34-0B0A-4F92-BDBA-A602F7D25BA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6480175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Company 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kulikova_i_m.a2b2.r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81200" y="476672"/>
            <a:ext cx="6652418" cy="5832648"/>
          </a:xfrm>
        </p:spPr>
        <p:txBody>
          <a:bodyPr/>
          <a:lstStyle/>
          <a:p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Monotype Corsiva" pitchFamily="66" charset="0"/>
              </a:rPr>
              <a:t>МАДОУ г. Нижневартовска ДС № 37 </a:t>
            </a:r>
            <a:b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Monotype Corsiva" pitchFamily="66" charset="0"/>
              </a:rPr>
              <a:t>«Дружная семейка»</a:t>
            </a:r>
            <a:b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6000" dirty="0" smtClean="0">
                <a:solidFill>
                  <a:srgbClr val="7030A0"/>
                </a:solidFill>
                <a:latin typeface="Monotype Corsiva" pitchFamily="66" charset="0"/>
              </a:rPr>
              <a:t>Аналитический отчет по итогам </a:t>
            </a:r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201</a:t>
            </a:r>
            <a:r>
              <a:rPr lang="ru-RU" dirty="0">
                <a:solidFill>
                  <a:srgbClr val="7030A0"/>
                </a:solidFill>
                <a:latin typeface="Monotype Corsiva" pitchFamily="66" charset="0"/>
              </a:rPr>
              <a:t>6</a:t>
            </a:r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 – 201</a:t>
            </a:r>
            <a:r>
              <a:rPr lang="ru-RU" dirty="0">
                <a:solidFill>
                  <a:srgbClr val="7030A0"/>
                </a:solidFill>
                <a:latin typeface="Monotype Corsiva" pitchFamily="66" charset="0"/>
              </a:rPr>
              <a:t>7</a:t>
            </a:r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 учебного года</a:t>
            </a:r>
            <a:b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dirty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Monotype Corsiva" pitchFamily="66" charset="0"/>
              </a:rPr>
              <a:t>Куликова Инна Михайловна</a:t>
            </a:r>
            <a:br>
              <a:rPr lang="ru-RU" sz="24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Monotype Corsiva" pitchFamily="66" charset="0"/>
              </a:rPr>
              <a:t>музыкальный руководитель</a:t>
            </a:r>
            <a:br>
              <a:rPr lang="ru-RU" sz="24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Monotype Corsiva" pitchFamily="66" charset="0"/>
              </a:rPr>
              <a:t>высшей категории</a:t>
            </a:r>
            <a:br>
              <a:rPr lang="ru-RU" sz="2400" dirty="0" smtClean="0">
                <a:solidFill>
                  <a:schemeClr val="tx1"/>
                </a:solidFill>
                <a:latin typeface="Monotype Corsiva" pitchFamily="66" charset="0"/>
              </a:rPr>
            </a:br>
            <a:endParaRPr lang="en-US" sz="2400" dirty="0"/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2238375" cy="33575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AutoShape 3"/>
          <p:cNvSpPr>
            <a:spLocks noChangeArrowheads="1"/>
          </p:cNvSpPr>
          <p:nvPr/>
        </p:nvSpPr>
        <p:spPr bwMode="auto">
          <a:xfrm>
            <a:off x="5562600" y="3352800"/>
            <a:ext cx="22860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 sz="1800">
              <a:effectLst/>
            </a:endParaRPr>
          </a:p>
        </p:txBody>
      </p:sp>
      <p:sp>
        <p:nvSpPr>
          <p:cNvPr id="71685" name="AutoShape 5"/>
          <p:cNvSpPr>
            <a:spLocks noChangeArrowheads="1"/>
          </p:cNvSpPr>
          <p:nvPr/>
        </p:nvSpPr>
        <p:spPr bwMode="auto">
          <a:xfrm>
            <a:off x="1143000" y="3352800"/>
            <a:ext cx="22860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 sz="1800">
              <a:effectLst/>
            </a:endParaRP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1238250" y="3552825"/>
            <a:ext cx="203835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sz="2400" u="sng" dirty="0">
                <a:solidFill>
                  <a:srgbClr val="000000"/>
                </a:solidFill>
                <a:effectLst/>
                <a:latin typeface="+mj-lt"/>
                <a:ea typeface="Times New Roman"/>
                <a:hlinkClick r:id="rId2"/>
              </a:rPr>
              <a:t>http://kulikova_i_m.a2b2.ru/</a:t>
            </a:r>
            <a:r>
              <a:rPr lang="ru-RU" sz="2400" dirty="0">
                <a:solidFill>
                  <a:srgbClr val="000000"/>
                </a:solidFill>
                <a:effectLst/>
                <a:latin typeface="+mj-lt"/>
                <a:ea typeface="Times New Roman"/>
              </a:rPr>
              <a:t> мой сайт</a:t>
            </a:r>
            <a:endParaRPr lang="en-US" sz="240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71687" name="Freeform 7"/>
          <p:cNvSpPr>
            <a:spLocks/>
          </p:cNvSpPr>
          <p:nvPr/>
        </p:nvSpPr>
        <p:spPr bwMode="gray">
          <a:xfrm>
            <a:off x="3222625" y="3255963"/>
            <a:ext cx="903288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88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89" name="Freeform 9"/>
          <p:cNvSpPr>
            <a:spLocks/>
          </p:cNvSpPr>
          <p:nvPr/>
        </p:nvSpPr>
        <p:spPr bwMode="gray">
          <a:xfrm flipH="1">
            <a:off x="4875213" y="3255963"/>
            <a:ext cx="903287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71690" name="Group 10"/>
          <p:cNvGrpSpPr>
            <a:grpSpLocks/>
          </p:cNvGrpSpPr>
          <p:nvPr/>
        </p:nvGrpSpPr>
        <p:grpSpPr bwMode="auto">
          <a:xfrm>
            <a:off x="3048000" y="1628775"/>
            <a:ext cx="2998788" cy="1601788"/>
            <a:chOff x="1997" y="1314"/>
            <a:chExt cx="1889" cy="1009"/>
          </a:xfrm>
        </p:grpSpPr>
        <p:grpSp>
          <p:nvGrpSpPr>
            <p:cNvPr id="71691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71692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693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71694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1695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1696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1697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71698" name="Text Box 18"/>
          <p:cNvSpPr txBox="1">
            <a:spLocks noChangeArrowheads="1"/>
          </p:cNvSpPr>
          <p:nvPr/>
        </p:nvSpPr>
        <p:spPr bwMode="auto">
          <a:xfrm>
            <a:off x="3163850" y="1828800"/>
            <a:ext cx="267342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sz="1800" b="1" dirty="0" err="1">
                <a:effectLst/>
                <a:latin typeface="Times New Roman"/>
                <a:ea typeface="Times New Roman"/>
              </a:rPr>
              <a:t>интернет-ресурсы</a:t>
            </a:r>
            <a:r>
              <a:rPr lang="ru-RU" sz="1800" b="1" dirty="0">
                <a:effectLst/>
                <a:latin typeface="Times New Roman"/>
                <a:ea typeface="Times New Roman"/>
              </a:rPr>
              <a:t> </a:t>
            </a:r>
            <a:endParaRPr lang="ru-RU" sz="1800" b="1" dirty="0" smtClean="0">
              <a:effectLst/>
              <a:latin typeface="Times New Roman"/>
              <a:ea typeface="Times New Roman"/>
            </a:endParaRPr>
          </a:p>
          <a:p>
            <a:pPr algn="ctr" eaLnBrk="0" hangingPunct="0"/>
            <a:r>
              <a:rPr lang="ru-RU" sz="1800" b="1" dirty="0" smtClean="0">
                <a:effectLst/>
                <a:latin typeface="Times New Roman"/>
                <a:ea typeface="Times New Roman"/>
              </a:rPr>
              <a:t>для </a:t>
            </a:r>
            <a:r>
              <a:rPr lang="ru-RU" sz="1800" b="1" dirty="0">
                <a:effectLst/>
                <a:latin typeface="Times New Roman"/>
                <a:ea typeface="Times New Roman"/>
              </a:rPr>
              <a:t>распространения </a:t>
            </a:r>
            <a:endParaRPr lang="ru-RU" sz="1800" b="1" dirty="0" smtClean="0">
              <a:effectLst/>
              <a:latin typeface="Times New Roman"/>
              <a:ea typeface="Times New Roman"/>
            </a:endParaRPr>
          </a:p>
          <a:p>
            <a:pPr algn="ctr" eaLnBrk="0" hangingPunct="0"/>
            <a:r>
              <a:rPr lang="ru-RU" sz="1800" b="1" dirty="0" smtClean="0">
                <a:effectLst/>
                <a:latin typeface="Times New Roman"/>
                <a:ea typeface="Times New Roman"/>
              </a:rPr>
              <a:t>педагогического  </a:t>
            </a:r>
            <a:r>
              <a:rPr lang="ru-RU" sz="1800" b="1" dirty="0">
                <a:effectLst/>
                <a:latin typeface="Times New Roman"/>
                <a:ea typeface="Times New Roman"/>
              </a:rPr>
              <a:t>опыта</a:t>
            </a:r>
            <a:endParaRPr lang="en-US" sz="1800" b="1" dirty="0"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71699" name="Text Box 19"/>
          <p:cNvSpPr txBox="1">
            <a:spLocks noChangeArrowheads="1"/>
          </p:cNvSpPr>
          <p:nvPr/>
        </p:nvSpPr>
        <p:spPr bwMode="auto">
          <a:xfrm>
            <a:off x="5810250" y="3581400"/>
            <a:ext cx="203835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sz="2000" dirty="0">
                <a:solidFill>
                  <a:srgbClr val="000000"/>
                </a:solidFill>
                <a:effectLst/>
              </a:rPr>
              <a:t>Мини сайт</a:t>
            </a:r>
            <a:r>
              <a:rPr lang="en-US" sz="2000" dirty="0">
                <a:solidFill>
                  <a:srgbClr val="000000"/>
                </a:solidFill>
                <a:effectLst/>
              </a:rPr>
              <a:t> - </a:t>
            </a:r>
            <a:r>
              <a:rPr lang="en-US" sz="2000" cap="small" dirty="0">
                <a:effectLst/>
              </a:rPr>
              <a:t>&lt;a </a:t>
            </a:r>
            <a:r>
              <a:rPr lang="en-US" sz="2000" cap="small" dirty="0" err="1">
                <a:effectLst/>
              </a:rPr>
              <a:t>href</a:t>
            </a:r>
            <a:r>
              <a:rPr lang="en-US" sz="2000" cap="small" dirty="0">
                <a:effectLst/>
              </a:rPr>
              <a:t> = "http://nsportal.ru/</a:t>
            </a:r>
            <a:r>
              <a:rPr lang="en-US" sz="2000" cap="small" dirty="0" err="1">
                <a:effectLst/>
              </a:rPr>
              <a:t>kulikova-inna-mihaylovna</a:t>
            </a:r>
            <a:r>
              <a:rPr lang="en-US" sz="2000" cap="small" dirty="0">
                <a:effectLst/>
              </a:rPr>
              <a:t>" &gt;</a:t>
            </a:r>
            <a:r>
              <a:rPr lang="ru-RU" sz="2000" dirty="0">
                <a:effectLst/>
              </a:rPr>
              <a:t> </a:t>
            </a:r>
            <a:endParaRPr lang="en-US" sz="1400" dirty="0"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5943600" y="6480175"/>
            <a:ext cx="2895600" cy="320675"/>
          </a:xfrm>
        </p:spPr>
        <p:txBody>
          <a:bodyPr/>
          <a:lstStyle/>
          <a:p>
            <a:r>
              <a:rPr lang="ru-RU" dirty="0" smtClean="0"/>
              <a:t>Куликова И.М.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Курсы повышения квалификации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856984" cy="5472608"/>
          </a:xfrm>
        </p:spPr>
        <p:txBody>
          <a:bodyPr/>
          <a:lstStyle/>
          <a:p>
            <a:r>
              <a:rPr lang="ru-RU" sz="1800" cap="small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cap="small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мае 2017 </a:t>
            </a:r>
            <a:r>
              <a:rPr lang="ru-RU" sz="1800" cap="small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году  Курсы ПК (72 часа</a:t>
            </a:r>
            <a:r>
              <a:rPr lang="ru-RU" sz="1800" cap="small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1800" cap="small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«Организация образовательной деятельности на дошкольном уровне в области художественно-эстетического развития»</a:t>
            </a:r>
          </a:p>
          <a:p>
            <a:r>
              <a:rPr lang="ru-RU" sz="1800" cap="small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Направление: организация и технология образовательного процесса в дошкольном образовании в контексте ФГОС ДО.</a:t>
            </a:r>
          </a:p>
          <a:p>
            <a:r>
              <a:rPr lang="ru-RU" sz="1800" cap="small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Цель: совершенствование профессиональных компетенций музыкальных руководителей дошкольных образовательных организаций, необходимых для обеспечения качества образовательной деятельности в соответствии с требованиями ФГОС дошкольного образования, с учетом признания своеобразной творческой природы специалиста-практика.</a:t>
            </a:r>
          </a:p>
          <a:p>
            <a:r>
              <a:rPr lang="ru-RU" sz="1800" cap="sm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Ханты-Мансийск, дистанционно</a:t>
            </a:r>
          </a:p>
          <a:p>
            <a:r>
              <a:rPr lang="ru-RU" sz="1800" cap="sm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16.05 -27.05.2017 г.</a:t>
            </a:r>
            <a:endParaRPr lang="ru-RU" sz="1800" cap="small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5943600" y="6480175"/>
            <a:ext cx="2895600" cy="320675"/>
          </a:xfrm>
        </p:spPr>
        <p:txBody>
          <a:bodyPr/>
          <a:lstStyle/>
          <a:p>
            <a:r>
              <a:rPr lang="ru-RU" dirty="0" smtClean="0"/>
              <a:t>Куликова И.М.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33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C:\Users\User\Downloads\DSC_0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799" y="1988841"/>
            <a:ext cx="143079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ownloads\DSC_0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988840"/>
            <a:ext cx="2109372" cy="139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User\Downloads\DSC_00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980728"/>
            <a:ext cx="1995059" cy="132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5472608" cy="5616624"/>
          </a:xfrm>
        </p:spPr>
        <p:txBody>
          <a:bodyPr/>
          <a:lstStyle/>
          <a:p>
            <a:r>
              <a:rPr lang="ru-RU" sz="1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Подготовка и оформление смотра-конкурса уголков Боевой и Трудовой Славы, посвященного 72-й годовщине Победы советского народа в  Великой Отечественной войне 1941-1945 г.  Среди муниципальных образовательный организаций</a:t>
            </a:r>
          </a:p>
          <a:p>
            <a:endParaRPr lang="ru-RU" sz="18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Участие в жюри в конкурсе чтецов «Мой любимый Нижневартовск» к 45-летию г. Нижневартовска</a:t>
            </a:r>
          </a:p>
          <a:p>
            <a:endParaRPr lang="ru-RU" sz="18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Оформление холла - «Осень-золотая», «Новый год»,  к 45-летию г. Нижневартовск.</a:t>
            </a:r>
          </a:p>
          <a:p>
            <a:endParaRPr lang="ru-RU" sz="18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5943600" y="6480175"/>
            <a:ext cx="2895600" cy="320675"/>
          </a:xfrm>
        </p:spPr>
        <p:txBody>
          <a:bodyPr/>
          <a:lstStyle/>
          <a:p>
            <a:r>
              <a:rPr lang="ru-RU" dirty="0" smtClean="0"/>
              <a:t>Куликова И.М.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31640" y="404664"/>
            <a:ext cx="6599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Участие в жизни ДОУ</a:t>
            </a:r>
            <a:endParaRPr lang="ru-RU" sz="2800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31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РМЦ, ГМО, </a:t>
            </a:r>
            <a:r>
              <a:rPr lang="ru-RU" dirty="0" err="1" smtClean="0"/>
              <a:t>пед</a:t>
            </a:r>
            <a:r>
              <a:rPr lang="ru-RU" dirty="0" smtClean="0"/>
              <a:t>. совет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7092280" cy="5236840"/>
          </a:xfrm>
        </p:spPr>
        <p:txBody>
          <a:bodyPr/>
          <a:lstStyle/>
          <a:p>
            <a:pPr lvl="0">
              <a:buClr>
                <a:srgbClr val="6666FF"/>
              </a:buClr>
            </a:pPr>
            <a:r>
              <a:rPr lang="ru-RU" sz="2400" dirty="0" smtClean="0">
                <a:solidFill>
                  <a:schemeClr val="tx1"/>
                </a:solidFill>
                <a:latin typeface="Times New Roman"/>
                <a:ea typeface="Calibri"/>
              </a:rPr>
              <a:t>Выступление </a:t>
            </a:r>
            <a:r>
              <a:rPr lang="ru-RU" sz="1800" dirty="0" smtClean="0">
                <a:solidFill>
                  <a:schemeClr val="tx1"/>
                </a:solidFill>
                <a:latin typeface="Times New Roman"/>
                <a:ea typeface="Calibri"/>
              </a:rPr>
              <a:t>на </a:t>
            </a:r>
            <a:r>
              <a:rPr lang="ru-RU" sz="1800" u="sng" dirty="0" smtClean="0">
                <a:solidFill>
                  <a:schemeClr val="tx1"/>
                </a:solidFill>
                <a:latin typeface="Times New Roman"/>
                <a:ea typeface="Calibri"/>
              </a:rPr>
              <a:t>Педагогическом совете №2 </a:t>
            </a:r>
            <a:r>
              <a:rPr lang="ru-RU" sz="1800" dirty="0" smtClean="0">
                <a:solidFill>
                  <a:schemeClr val="tx1"/>
                </a:solidFill>
                <a:latin typeface="Times New Roman"/>
                <a:ea typeface="Calibri"/>
              </a:rPr>
              <a:t>«Посеем в детских душах доброту!» - Практическая работа педагогов по вопросам педсовета с темой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«Развитие музыкально-ритмических способностей детей  через фольклорные коммуникативные танцы и игры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0">
              <a:buClr>
                <a:srgbClr val="6666FF"/>
              </a:buClr>
            </a:pPr>
            <a:r>
              <a:rPr lang="ru-RU" sz="2400" dirty="0" smtClean="0">
                <a:solidFill>
                  <a:schemeClr val="tx1"/>
                </a:solidFill>
                <a:latin typeface="Times New Roman"/>
                <a:ea typeface="Calibri"/>
              </a:rPr>
              <a:t>Посещение </a:t>
            </a:r>
            <a:r>
              <a:rPr lang="ru-RU" sz="1800" dirty="0" smtClean="0">
                <a:solidFill>
                  <a:schemeClr val="tx1"/>
                </a:solidFill>
                <a:latin typeface="Times New Roman"/>
                <a:ea typeface="Calibri"/>
              </a:rPr>
              <a:t> - Семинар-практикум 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Calibri"/>
              </a:rPr>
              <a:t>«Интегративный подход в реализации образовательных задач музыкально-художественной деятельности детей в соответствии с ФГОС ДО</a:t>
            </a:r>
            <a:r>
              <a:rPr lang="ru-RU" sz="1800" dirty="0" smtClean="0">
                <a:solidFill>
                  <a:schemeClr val="tx1"/>
                </a:solidFill>
                <a:latin typeface="Times New Roman"/>
                <a:ea typeface="Calibri"/>
              </a:rPr>
              <a:t>»</a:t>
            </a:r>
          </a:p>
          <a:p>
            <a:pPr lvl="0">
              <a:buClr>
                <a:srgbClr val="6666FF"/>
              </a:buClr>
            </a:pPr>
            <a:r>
              <a:rPr lang="ru-RU" sz="1800" dirty="0">
                <a:solidFill>
                  <a:schemeClr val="tx1"/>
                </a:solidFill>
                <a:latin typeface="Times New Roman"/>
                <a:ea typeface="Calibri"/>
              </a:rPr>
              <a:t>Семинар-практикум «Региональный компонент в образовательной программе музыкального руководителя</a:t>
            </a:r>
            <a:r>
              <a:rPr lang="ru-RU" sz="1800" dirty="0" smtClean="0">
                <a:solidFill>
                  <a:schemeClr val="tx1"/>
                </a:solidFill>
                <a:latin typeface="Times New Roman"/>
                <a:ea typeface="Calibri"/>
              </a:rPr>
              <a:t>»</a:t>
            </a:r>
          </a:p>
          <a:p>
            <a:pPr lvl="0">
              <a:buClr>
                <a:srgbClr val="6666FF"/>
              </a:buClr>
            </a:pPr>
            <a:r>
              <a:rPr lang="ru-RU" sz="1800" dirty="0">
                <a:solidFill>
                  <a:schemeClr val="tx1"/>
                </a:solidFill>
                <a:latin typeface="Times New Roman"/>
                <a:ea typeface="Calibri"/>
              </a:rPr>
              <a:t>Семинар-практикум «Создание предметно-развивающей среды по музыкально-художественной деятельности в соответствии с требованиями ФГОС ДО.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  <a:ea typeface="Calibri"/>
              </a:rPr>
              <a:t>Профстандарт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Calibri"/>
              </a:rPr>
              <a:t> музыкального руководителя</a:t>
            </a:r>
            <a:r>
              <a:rPr lang="ru-RU" sz="1800" dirty="0" smtClean="0">
                <a:solidFill>
                  <a:schemeClr val="tx1"/>
                </a:solidFill>
                <a:latin typeface="Times New Roman"/>
                <a:ea typeface="Calibri"/>
              </a:rPr>
              <a:t>»</a:t>
            </a:r>
          </a:p>
          <a:p>
            <a:pPr lvl="0">
              <a:buClr>
                <a:srgbClr val="6666FF"/>
              </a:buClr>
            </a:pP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Семинар-практикум «Развитие музыкальных способностей детей дошкольного возраста через использование элементов драматургии и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инсценирования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 песни</a:t>
            </a:r>
            <a:r>
              <a:rPr lang="ru-RU" sz="1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» - </a:t>
            </a:r>
            <a:r>
              <a:rPr lang="ru-RU" sz="1800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Центр детского творчества</a:t>
            </a:r>
            <a:endParaRPr lang="ru-RU" sz="1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5943600" y="6480175"/>
            <a:ext cx="2895600" cy="320675"/>
          </a:xfrm>
        </p:spPr>
        <p:txBody>
          <a:bodyPr/>
          <a:lstStyle/>
          <a:p>
            <a:r>
              <a:rPr lang="ru-RU" dirty="0" smtClean="0"/>
              <a:t>Куликова И.М.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92280" y="1340768"/>
            <a:ext cx="18002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>09.11.2016 г.</a:t>
            </a:r>
          </a:p>
          <a:p>
            <a:endParaRPr lang="ru-RU" sz="2000" b="1" dirty="0"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>Октябрь</a:t>
            </a:r>
          </a:p>
          <a:p>
            <a:endParaRPr lang="ru-RU" sz="2000" b="1" dirty="0"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>Ноябрь</a:t>
            </a:r>
          </a:p>
          <a:p>
            <a:endParaRPr lang="ru-RU" sz="2000" b="1" dirty="0"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>Январь</a:t>
            </a:r>
          </a:p>
          <a:p>
            <a:endParaRPr lang="ru-RU" sz="2000" b="1" dirty="0"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effectLst/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>нварь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02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dirty="0" smtClean="0"/>
              <a:t>Куликова И.М.</a:t>
            </a:r>
            <a:endParaRPr lang="en-US" dirty="0"/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Праздники, развлечения, досуги</a:t>
            </a:r>
            <a:endParaRPr lang="en-US" sz="2000" dirty="0"/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gray">
          <a:xfrm rot="3419336">
            <a:off x="7265987" y="1560513"/>
            <a:ext cx="923925" cy="10033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6781800" y="2905125"/>
            <a:ext cx="229755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sz="1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1-3 марта – 8 Марта</a:t>
            </a:r>
            <a:endParaRPr lang="en-US" sz="1400" b="1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25-28 апреля - Выпускной</a:t>
            </a:r>
            <a:endParaRPr lang="en-US" sz="1400" b="1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10 мая – </a:t>
            </a:r>
            <a:r>
              <a:rPr lang="ru-RU" sz="1400" b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День Победы</a:t>
            </a:r>
            <a:endParaRPr lang="en-US" sz="1400" b="1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gray">
          <a:xfrm rot="3419336">
            <a:off x="1411287" y="2268538"/>
            <a:ext cx="923925" cy="10033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gray">
          <a:xfrm>
            <a:off x="1489196" y="2627313"/>
            <a:ext cx="7236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sz="1800" b="1" dirty="0" smtClean="0">
                <a:solidFill>
                  <a:srgbClr val="FFFFFF"/>
                </a:solidFill>
                <a:effectLst/>
                <a:latin typeface="Arial" charset="0"/>
              </a:rPr>
              <a:t>Лето</a:t>
            </a:r>
            <a:endParaRPr lang="en-US" sz="1800" b="1" dirty="0">
              <a:solidFill>
                <a:srgbClr val="FFFFFF"/>
              </a:solidFill>
              <a:effectLst/>
              <a:latin typeface="Arial" charset="0"/>
            </a:endParaRPr>
          </a:p>
        </p:txBody>
      </p:sp>
      <p:sp>
        <p:nvSpPr>
          <p:cNvPr id="92167" name="Rectangle 7"/>
          <p:cNvSpPr>
            <a:spLocks noChangeArrowheads="1"/>
          </p:cNvSpPr>
          <p:nvPr/>
        </p:nvSpPr>
        <p:spPr bwMode="gray">
          <a:xfrm rot="3419336">
            <a:off x="2846387" y="4173538"/>
            <a:ext cx="923925" cy="10033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2168" name="Text Box 8"/>
          <p:cNvSpPr txBox="1">
            <a:spLocks noChangeArrowheads="1"/>
          </p:cNvSpPr>
          <p:nvPr/>
        </p:nvSpPr>
        <p:spPr bwMode="gray">
          <a:xfrm>
            <a:off x="2834721" y="4532313"/>
            <a:ext cx="9028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sz="1800" b="1" dirty="0" smtClean="0">
                <a:solidFill>
                  <a:srgbClr val="FFFFFF"/>
                </a:solidFill>
                <a:effectLst/>
                <a:latin typeface="Arial" charset="0"/>
              </a:rPr>
              <a:t>Осень</a:t>
            </a:r>
            <a:endParaRPr lang="en-US" sz="1800" b="1" dirty="0">
              <a:solidFill>
                <a:srgbClr val="FFFFFF"/>
              </a:solidFill>
              <a:effectLst/>
              <a:latin typeface="Arial" charset="0"/>
            </a:endParaRPr>
          </a:p>
        </p:txBody>
      </p:sp>
      <p:sp>
        <p:nvSpPr>
          <p:cNvPr id="92169" name="Rectangle 9"/>
          <p:cNvSpPr>
            <a:spLocks noChangeArrowheads="1"/>
          </p:cNvSpPr>
          <p:nvPr/>
        </p:nvSpPr>
        <p:spPr bwMode="gray">
          <a:xfrm rot="3419336">
            <a:off x="4916487" y="3021013"/>
            <a:ext cx="923925" cy="10033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2170" name="Text Box 10"/>
          <p:cNvSpPr txBox="1">
            <a:spLocks noChangeArrowheads="1"/>
          </p:cNvSpPr>
          <p:nvPr/>
        </p:nvSpPr>
        <p:spPr bwMode="gray">
          <a:xfrm>
            <a:off x="4972049" y="3379788"/>
            <a:ext cx="7683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sz="1800" b="1" dirty="0" smtClean="0">
                <a:solidFill>
                  <a:srgbClr val="FFFFFF"/>
                </a:solidFill>
                <a:effectLst/>
                <a:latin typeface="Arial" charset="0"/>
              </a:rPr>
              <a:t>Зима</a:t>
            </a:r>
            <a:endParaRPr lang="en-US" sz="1800" b="1" dirty="0">
              <a:solidFill>
                <a:srgbClr val="FFFFFF"/>
              </a:solidFill>
              <a:effectLst/>
              <a:latin typeface="Arial" charset="0"/>
            </a:endParaRPr>
          </a:p>
        </p:txBody>
      </p:sp>
      <p:sp>
        <p:nvSpPr>
          <p:cNvPr id="92171" name="Text Box 11"/>
          <p:cNvSpPr txBox="1">
            <a:spLocks noChangeArrowheads="1"/>
          </p:cNvSpPr>
          <p:nvPr/>
        </p:nvSpPr>
        <p:spPr bwMode="gray">
          <a:xfrm>
            <a:off x="7269452" y="1919288"/>
            <a:ext cx="8725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sz="1800" b="1" dirty="0" smtClean="0">
                <a:solidFill>
                  <a:srgbClr val="FFFFFF"/>
                </a:solidFill>
                <a:effectLst/>
                <a:latin typeface="Arial" charset="0"/>
              </a:rPr>
              <a:t>Весна</a:t>
            </a:r>
          </a:p>
        </p:txBody>
      </p:sp>
      <p:sp>
        <p:nvSpPr>
          <p:cNvPr id="92172" name="Line 12"/>
          <p:cNvSpPr>
            <a:spLocks noChangeShapeType="1"/>
          </p:cNvSpPr>
          <p:nvPr/>
        </p:nvSpPr>
        <p:spPr bwMode="auto">
          <a:xfrm>
            <a:off x="2209800" y="3222625"/>
            <a:ext cx="762000" cy="1066800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173" name="Line 13"/>
          <p:cNvSpPr>
            <a:spLocks noChangeShapeType="1"/>
          </p:cNvSpPr>
          <p:nvPr/>
        </p:nvSpPr>
        <p:spPr bwMode="auto">
          <a:xfrm flipV="1">
            <a:off x="3810000" y="3756025"/>
            <a:ext cx="1066800" cy="609600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174" name="Line 14"/>
          <p:cNvSpPr>
            <a:spLocks noChangeShapeType="1"/>
          </p:cNvSpPr>
          <p:nvPr/>
        </p:nvSpPr>
        <p:spPr bwMode="auto">
          <a:xfrm flipV="1">
            <a:off x="5943600" y="2371725"/>
            <a:ext cx="1295400" cy="774700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175" name="Text Box 15"/>
          <p:cNvSpPr txBox="1">
            <a:spLocks noChangeArrowheads="1"/>
          </p:cNvSpPr>
          <p:nvPr/>
        </p:nvSpPr>
        <p:spPr bwMode="auto">
          <a:xfrm>
            <a:off x="2514600" y="1806575"/>
            <a:ext cx="411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2016 – 2017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уч.г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</a:t>
            </a:r>
            <a:endParaRPr 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92176" name="Text Box 16"/>
          <p:cNvSpPr txBox="1">
            <a:spLocks noChangeArrowheads="1"/>
          </p:cNvSpPr>
          <p:nvPr/>
        </p:nvSpPr>
        <p:spPr bwMode="auto">
          <a:xfrm>
            <a:off x="2212856" y="5335875"/>
            <a:ext cx="3391347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1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1 сентября – День Знания</a:t>
            </a:r>
            <a:endParaRPr lang="en-US" sz="1400" b="1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22 сентября – Осенняя Ярмарка</a:t>
            </a:r>
            <a:endParaRPr lang="en-US" sz="1400" b="1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18-21 октября – </a:t>
            </a:r>
            <a:r>
              <a:rPr lang="ru-RU" sz="1400" b="1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Осенины</a:t>
            </a:r>
            <a:endParaRPr lang="ru-RU" sz="1400" b="1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4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ноября – День Народного единства</a:t>
            </a:r>
          </a:p>
          <a:p>
            <a:pPr eaLnBrk="0" hangingPunct="0"/>
            <a:r>
              <a:rPr lang="ru-RU" sz="1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25 ноября – концерт к Дню Матери</a:t>
            </a:r>
            <a:endParaRPr lang="en-US" sz="1400" b="1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77" name="Text Box 17"/>
          <p:cNvSpPr txBox="1">
            <a:spLocks noChangeArrowheads="1"/>
          </p:cNvSpPr>
          <p:nvPr/>
        </p:nvSpPr>
        <p:spPr bwMode="auto">
          <a:xfrm>
            <a:off x="4724400" y="4429125"/>
            <a:ext cx="363375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sz="1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10 декабря – День рождения ЮГРЫ</a:t>
            </a:r>
            <a:endParaRPr lang="en-US" sz="1400" b="1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20-23 декабря – Новогодние утренники</a:t>
            </a:r>
          </a:p>
          <a:p>
            <a:pPr eaLnBrk="0" hangingPunct="0"/>
            <a:r>
              <a:rPr lang="ru-RU" sz="1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21 февраля - МАСЛЕНИЦА</a:t>
            </a:r>
            <a:endParaRPr lang="en-US" sz="1400" b="1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22 февраля – День Защитников Отечества</a:t>
            </a:r>
            <a:endParaRPr lang="en-US" sz="1400" b="1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78" name="Text Box 18"/>
          <p:cNvSpPr txBox="1">
            <a:spLocks noChangeArrowheads="1"/>
          </p:cNvSpPr>
          <p:nvPr/>
        </p:nvSpPr>
        <p:spPr bwMode="auto">
          <a:xfrm>
            <a:off x="304800" y="3590925"/>
            <a:ext cx="32041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sz="1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1 июня – День Защиты Детей</a:t>
            </a:r>
          </a:p>
          <a:p>
            <a:pPr eaLnBrk="0" hangingPunct="0"/>
            <a:r>
              <a:rPr lang="ru-RU" sz="1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22 августа – День Российского Флага</a:t>
            </a:r>
            <a:endParaRPr lang="en-US" sz="1400" b="1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1"/>
            <a:ext cx="8382000" cy="1222847"/>
          </a:xfrm>
        </p:spPr>
        <p:txBody>
          <a:bodyPr/>
          <a:lstStyle/>
          <a:p>
            <a:r>
              <a:rPr lang="ru-RU" sz="24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Кружок  по развитие вокальных </a:t>
            </a:r>
            <a:br>
              <a:rPr lang="ru-RU" sz="24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способностей у детей «Капельки»</a:t>
            </a:r>
            <a:endParaRPr lang="en-US" sz="24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9129" name="Group 41"/>
          <p:cNvGrpSpPr>
            <a:grpSpLocks/>
          </p:cNvGrpSpPr>
          <p:nvPr/>
        </p:nvGrpSpPr>
        <p:grpSpPr bwMode="auto">
          <a:xfrm>
            <a:off x="2286000" y="1981200"/>
            <a:ext cx="4724400" cy="685800"/>
            <a:chOff x="1296" y="1824"/>
            <a:chExt cx="2976" cy="432"/>
          </a:xfrm>
        </p:grpSpPr>
        <p:sp>
          <p:nvSpPr>
            <p:cNvPr id="89130" name="AutoShape 4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9131" name="AutoShape 4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9132" name="Text Box 44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sz="1800" b="1" dirty="0" smtClean="0">
                  <a:solidFill>
                    <a:schemeClr val="bg1"/>
                  </a:solidFill>
                  <a:effectLst/>
                  <a:latin typeface="Arial" charset="0"/>
                </a:rPr>
                <a:t>Средняя группа 11 детей</a:t>
              </a:r>
              <a:endParaRPr lang="en-US" sz="1800" b="1" dirty="0"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9133" name="Text Box 45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  <a:effectLst/>
                  <a:latin typeface="Arial" charset="0"/>
                </a:rPr>
                <a:t>1</a:t>
              </a:r>
            </a:p>
          </p:txBody>
        </p:sp>
      </p:grpSp>
      <p:grpSp>
        <p:nvGrpSpPr>
          <p:cNvPr id="89134" name="Group 46"/>
          <p:cNvGrpSpPr>
            <a:grpSpLocks/>
          </p:cNvGrpSpPr>
          <p:nvPr/>
        </p:nvGrpSpPr>
        <p:grpSpPr bwMode="auto">
          <a:xfrm>
            <a:off x="2286000" y="2819400"/>
            <a:ext cx="4724400" cy="685800"/>
            <a:chOff x="1296" y="1824"/>
            <a:chExt cx="2976" cy="432"/>
          </a:xfrm>
        </p:grpSpPr>
        <p:sp>
          <p:nvSpPr>
            <p:cNvPr id="89135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9136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9137" name="Text Box 49"/>
            <p:cNvSpPr txBox="1">
              <a:spLocks noChangeArrowheads="1"/>
            </p:cNvSpPr>
            <p:nvPr/>
          </p:nvSpPr>
          <p:spPr bwMode="gray">
            <a:xfrm>
              <a:off x="1680" y="1934"/>
              <a:ext cx="259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sz="1800" b="1" dirty="0" smtClean="0">
                  <a:solidFill>
                    <a:schemeClr val="bg1"/>
                  </a:solidFill>
                  <a:effectLst/>
                  <a:latin typeface="Arial" charset="0"/>
                </a:rPr>
                <a:t>Старшая группа (5-6 лет) </a:t>
              </a:r>
              <a:r>
                <a:rPr lang="ru-RU" sz="1800" b="1" dirty="0">
                  <a:solidFill>
                    <a:schemeClr val="bg1"/>
                  </a:solidFill>
                  <a:effectLst/>
                  <a:latin typeface="Arial" charset="0"/>
                </a:rPr>
                <a:t>9</a:t>
              </a:r>
              <a:r>
                <a:rPr lang="ru-RU" sz="1800" b="1" dirty="0" smtClean="0">
                  <a:solidFill>
                    <a:schemeClr val="bg1"/>
                  </a:solidFill>
                  <a:effectLst/>
                  <a:latin typeface="Arial" charset="0"/>
                </a:rPr>
                <a:t> детей</a:t>
              </a:r>
              <a:endParaRPr lang="en-US" sz="1800" b="1" dirty="0"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9138" name="Text Box 50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  <a:effectLst/>
                  <a:latin typeface="Arial" charset="0"/>
                </a:rPr>
                <a:t>2</a:t>
              </a:r>
            </a:p>
          </p:txBody>
        </p:sp>
      </p:grpSp>
      <p:grpSp>
        <p:nvGrpSpPr>
          <p:cNvPr id="89139" name="Group 51"/>
          <p:cNvGrpSpPr>
            <a:grpSpLocks/>
          </p:cNvGrpSpPr>
          <p:nvPr/>
        </p:nvGrpSpPr>
        <p:grpSpPr bwMode="auto">
          <a:xfrm>
            <a:off x="2286000" y="3657600"/>
            <a:ext cx="4724400" cy="685800"/>
            <a:chOff x="1296" y="1824"/>
            <a:chExt cx="2976" cy="432"/>
          </a:xfrm>
        </p:grpSpPr>
        <p:sp>
          <p:nvSpPr>
            <p:cNvPr id="89140" name="AutoShape 5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9141" name="AutoShape 5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9142" name="Text Box 54"/>
            <p:cNvSpPr txBox="1">
              <a:spLocks noChangeArrowheads="1"/>
            </p:cNvSpPr>
            <p:nvPr/>
          </p:nvSpPr>
          <p:spPr bwMode="gray">
            <a:xfrm>
              <a:off x="1680" y="1934"/>
              <a:ext cx="259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sz="1800" b="1" dirty="0" smtClean="0">
                  <a:solidFill>
                    <a:schemeClr val="bg1"/>
                  </a:solidFill>
                  <a:effectLst/>
                  <a:latin typeface="Arial" charset="0"/>
                </a:rPr>
                <a:t>Старшая группа (6-7 лет) 14 детей</a:t>
              </a:r>
              <a:endParaRPr lang="en-US" sz="1800" b="1" dirty="0"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9143" name="Text Box 55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  <a:effectLst/>
                  <a:latin typeface="Arial" charset="0"/>
                </a:rPr>
                <a:t>3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27584" y="1484784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детей: 34 детей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4797152"/>
            <a:ext cx="5203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 - 22 ребёнка участвовали в фестивале детского и юношеского творчества «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Самотлорские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роднички» 2017г.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User\Desktop\image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199" y="4343400"/>
            <a:ext cx="3584241" cy="238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5943600" y="6480175"/>
            <a:ext cx="2895600" cy="320675"/>
          </a:xfrm>
        </p:spPr>
        <p:txBody>
          <a:bodyPr/>
          <a:lstStyle/>
          <a:p>
            <a:r>
              <a:rPr lang="ru-RU" dirty="0" smtClean="0"/>
              <a:t>Куликова И.М.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936104"/>
          </a:xfrm>
        </p:spPr>
        <p:txBody>
          <a:bodyPr/>
          <a:lstStyle/>
          <a:p>
            <a:r>
              <a:rPr lang="ru-RU" sz="28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Кружок  по развитие вокальных </a:t>
            </a:r>
            <a:br>
              <a:rPr lang="ru-RU" sz="28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способностей у детей </a:t>
            </a:r>
            <a:r>
              <a:rPr lang="ru-RU" sz="28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Капельки»</a:t>
            </a:r>
            <a:endParaRPr lang="en-US" sz="2800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84784"/>
            <a:ext cx="8352928" cy="4968552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sz="2900" dirty="0"/>
              <a:t/>
            </a:r>
            <a:br>
              <a:rPr lang="en-US" sz="2900" dirty="0"/>
            </a:br>
            <a:endParaRPr lang="en-US" sz="2900" dirty="0"/>
          </a:p>
          <a:p>
            <a:pPr lvl="1">
              <a:lnSpc>
                <a:spcPct val="80000"/>
              </a:lnSpc>
            </a:pPr>
            <a:endParaRPr lang="en-US" sz="2900" dirty="0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688380959"/>
              </p:ext>
            </p:extLst>
          </p:nvPr>
        </p:nvGraphicFramePr>
        <p:xfrm>
          <a:off x="0" y="980728"/>
          <a:ext cx="9036496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698836103"/>
              </p:ext>
            </p:extLst>
          </p:nvPr>
        </p:nvGraphicFramePr>
        <p:xfrm>
          <a:off x="-108520" y="3645024"/>
          <a:ext cx="925252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382000" cy="864096"/>
          </a:xfrm>
        </p:spPr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мероприятий, обеспечивающих взаимодействие с родителями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5652120" cy="5271864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с семьей Головаш к выступлению конкурсу «Звонкая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Югринка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Головаш Софьи</a:t>
            </a:r>
          </a:p>
          <a:p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на Общем родительском собрании – 23-24 октября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родителей в фестивале для всей семьи «УХТЫ»</a:t>
            </a: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проведение с родителями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«День защитников Отечества»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G:\диплом\диплом 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400369" y="2302629"/>
            <a:ext cx="1944216" cy="275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итогое\media-share-0-02-05-7de6c03df2ae0899b747b41f70530e32d48ac9f862f5187947d4c005fea1594a-Pict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2" y="4869160"/>
            <a:ext cx="2816313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итогое\media-share-0-02-05-437512478e9bd38e68b47d25f051d787bee858de71751d0d93ac66199b9ed0a7-Pictu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2" y="1052735"/>
            <a:ext cx="1241894" cy="165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5943600" y="6480175"/>
            <a:ext cx="2895600" cy="320675"/>
          </a:xfrm>
        </p:spPr>
        <p:txBody>
          <a:bodyPr/>
          <a:lstStyle/>
          <a:p>
            <a:r>
              <a:rPr lang="ru-RU" dirty="0" smtClean="0"/>
              <a:t>Куликова И.М.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36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мероприятий, обеспечивающих взаимодействие с родителями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47800"/>
            <a:ext cx="5698976" cy="4876800"/>
          </a:xfrm>
        </p:spPr>
        <p:txBody>
          <a:bodyPr/>
          <a:lstStyle/>
          <a:p>
            <a:pPr lvl="0">
              <a:buClr>
                <a:srgbClr val="6666FF"/>
              </a:buClr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Организовано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родительское собрание на тему: «Наши дети –участники фестиваля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Самотлорские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роднички»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>
              <a:buClr>
                <a:srgbClr val="6666FF"/>
              </a:buClr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6666FF"/>
              </a:buClr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подготовка костюмов, обсуждение внешнего облика выступающих и доставка родителями детей на место отборочного тура фестиваля детского и юношеского творчества  «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Самотлорские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роднички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dirty="0">
                <a:solidFill>
                  <a:srgbClr val="2B166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2B166E"/>
                </a:solidFill>
                <a:latin typeface="Times New Roman" pitchFamily="18" charset="0"/>
                <a:cs typeface="Times New Roman" pitchFamily="18" charset="0"/>
              </a:rPr>
              <a:t>, Всесезонный </a:t>
            </a:r>
            <a:r>
              <a:rPr lang="ru-RU" sz="2000" dirty="0">
                <a:solidFill>
                  <a:srgbClr val="2B166E"/>
                </a:solidFill>
                <a:latin typeface="Times New Roman" pitchFamily="18" charset="0"/>
                <a:cs typeface="Times New Roman" pitchFamily="18" charset="0"/>
              </a:rPr>
              <a:t>фестиваль «Маленькое </a:t>
            </a:r>
            <a:r>
              <a:rPr lang="ru-RU" sz="2000" dirty="0" smtClean="0">
                <a:solidFill>
                  <a:srgbClr val="2B166E"/>
                </a:solidFill>
                <a:latin typeface="Times New Roman" pitchFamily="18" charset="0"/>
                <a:cs typeface="Times New Roman" pitchFamily="18" charset="0"/>
              </a:rPr>
              <a:t>Осень, Весна, Лето</a:t>
            </a:r>
            <a:r>
              <a:rPr lang="ru-RU" sz="2000" dirty="0">
                <a:solidFill>
                  <a:srgbClr val="2B166E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6666FF"/>
              </a:buClr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6666FF"/>
              </a:buClr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и рекомендации по костюмов детей на утренниках «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Осенины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«Новый год», «8 Марта».</a:t>
            </a:r>
          </a:p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5943600" y="6480175"/>
            <a:ext cx="2895600" cy="320675"/>
          </a:xfrm>
        </p:spPr>
        <p:txBody>
          <a:bodyPr/>
          <a:lstStyle/>
          <a:p>
            <a:r>
              <a:rPr lang="ru-RU" dirty="0" smtClean="0"/>
              <a:t>Куликова И.М.</a:t>
            </a:r>
            <a:endParaRPr lang="en-US" dirty="0"/>
          </a:p>
        </p:txBody>
      </p:sp>
      <p:pic>
        <p:nvPicPr>
          <p:cNvPr id="7" name="Picture 4" descr="C:\Users\User\Desktop\роднички\DSC_00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170" y="1168125"/>
            <a:ext cx="271796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User\Desktop\роднички\DSC_00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154367"/>
            <a:ext cx="2210231" cy="146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фото с телефона\WP_20161031_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40536" y="3445354"/>
            <a:ext cx="2088231" cy="1173018"/>
          </a:xfrm>
          <a:prstGeom prst="rect">
            <a:avLst/>
          </a:prstGeom>
          <a:noFill/>
          <a:scene3d>
            <a:camera prst="orthographicFront">
              <a:rot lat="0" lon="21299999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итогое\media-share-0-02-05-f280607742356cc60f7325a703720b21f0f53674b156b60f0dd58ceff36b893a-Pictur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797152"/>
            <a:ext cx="2354926" cy="176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49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Перспективы развития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и провести день открытых дверей «Мы едины». Каждая группа выбирает народную национальность. Группы совместно с родителями подготавливают презентацию, костюмы, стихи, песни, блюда этой национальности. И в определенный день проводим праздник «Мы едины».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совместные с  родителями народные праздники: «Капустник» - конкурс - на лучший засол капусты,  «Чайные посиделки» - конкурс - на лучший заваренный чай, «Праздник русской рубахи» – конкурс – на лучший русский наряд, «Масленица» - конкурс – на </a:t>
            </a:r>
            <a:r>
              <a:rPr lang="ru-RU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лучшую куклу - МАСЛЕНИЦУ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5943600" y="6480175"/>
            <a:ext cx="2895600" cy="320675"/>
          </a:xfrm>
        </p:spPr>
        <p:txBody>
          <a:bodyPr/>
          <a:lstStyle/>
          <a:p>
            <a:r>
              <a:rPr lang="ru-RU" dirty="0" smtClean="0"/>
              <a:t>Куликова И.М.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16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Возрастные группы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9036496" cy="5733256"/>
          </a:xfrm>
        </p:spPr>
        <p:txBody>
          <a:bodyPr/>
          <a:lstStyle/>
          <a:p>
            <a:pPr lvl="0">
              <a:buClrTx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Tx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младшая группа №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(24 ребёнка)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Шарик А.М., Кичигина С.А.</a:t>
            </a:r>
          </a:p>
          <a:p>
            <a:pPr lvl="0">
              <a:buClrTx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младшая группа №1 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(25 детей)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Ракутова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А.Г., </a:t>
            </a:r>
            <a:r>
              <a:rPr lang="ru-RU" sz="20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Кривчун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С.А.</a:t>
            </a:r>
            <a:endParaRPr lang="ru-RU" sz="2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Tx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Средняя группа №1 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(26 детей)</a:t>
            </a:r>
            <a:r>
              <a:rPr lang="en-US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Салимова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А.Р., </a:t>
            </a:r>
            <a:r>
              <a:rPr lang="ru-RU" sz="20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Фаррахова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А.А.</a:t>
            </a:r>
          </a:p>
          <a:p>
            <a:pPr lvl="0">
              <a:buClrTx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Старшая группа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(27 детей) 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Тома Е.А., Исакова Ю.В.</a:t>
            </a:r>
          </a:p>
          <a:p>
            <a:pPr lvl="0">
              <a:buClrTx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Старшая группа №2 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(25 детей)– </a:t>
            </a:r>
            <a:r>
              <a:rPr lang="ru-RU" sz="20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Дербилова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А.В., </a:t>
            </a:r>
            <a:r>
              <a:rPr lang="ru-RU" sz="20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Ферюлина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О.С.</a:t>
            </a:r>
          </a:p>
          <a:p>
            <a:pPr lvl="0">
              <a:buClrTx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Подготовительная группа №1 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(24 ребёнка) 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0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Паринова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М.И., Кузнецова 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О.Я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buClrTx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одготовительная группа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(25 детей) 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Никитина Т.А.,  Русских О.А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Tx/>
            </a:pPr>
            <a:endParaRPr lang="ru-RU" sz="2000" b="0" dirty="0">
              <a:solidFill>
                <a:srgbClr val="7030A0"/>
              </a:solidFill>
              <a:latin typeface="Arial"/>
            </a:endParaRPr>
          </a:p>
          <a:p>
            <a:endParaRPr lang="ru-RU" dirty="0"/>
          </a:p>
        </p:txBody>
      </p:sp>
      <p:sp>
        <p:nvSpPr>
          <p:cNvPr id="4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5943600" y="6480175"/>
            <a:ext cx="2895600" cy="320675"/>
          </a:xfrm>
        </p:spPr>
        <p:txBody>
          <a:bodyPr/>
          <a:lstStyle/>
          <a:p>
            <a:r>
              <a:rPr lang="ru-RU" dirty="0" smtClean="0"/>
              <a:t>Куликова И.М.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08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dirty="0" smtClean="0"/>
              <a:t>Спасибо за внимание</a:t>
            </a:r>
            <a:endParaRPr lang="ru-RU" sz="4800" dirty="0"/>
          </a:p>
        </p:txBody>
      </p:sp>
      <p:sp>
        <p:nvSpPr>
          <p:cNvPr id="3" name="Нижний колонтитул 5"/>
          <p:cNvSpPr>
            <a:spLocks noGrp="1"/>
          </p:cNvSpPr>
          <p:nvPr>
            <p:ph type="ftr" sz="quarter" idx="4294967295"/>
          </p:nvPr>
        </p:nvSpPr>
        <p:spPr>
          <a:xfrm>
            <a:off x="5943600" y="6480175"/>
            <a:ext cx="2895600" cy="32067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ru-RU" dirty="0" smtClean="0"/>
              <a:t>Куликова И.М.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67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ru-RU" sz="1800" u="sng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800" u="sng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400" u="sng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Основная </a:t>
            </a:r>
            <a:r>
              <a:rPr lang="ru-RU" sz="2400" u="sng" dirty="0">
                <a:latin typeface="Times New Roman" pitchFamily="18" charset="0"/>
                <a:ea typeface="Times New Roman"/>
                <a:cs typeface="Times New Roman" pitchFamily="18" charset="0"/>
              </a:rPr>
              <a:t>цель</a:t>
            </a: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: развитие музыкальности детей и их способности эмоционально воспринимать музыку.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en-US" sz="2400" dirty="0"/>
          </a:p>
        </p:txBody>
      </p:sp>
      <p:grpSp>
        <p:nvGrpSpPr>
          <p:cNvPr id="96259" name="Group 3"/>
          <p:cNvGrpSpPr>
            <a:grpSpLocks/>
          </p:cNvGrpSpPr>
          <p:nvPr/>
        </p:nvGrpSpPr>
        <p:grpSpPr bwMode="auto">
          <a:xfrm>
            <a:off x="323529" y="1177546"/>
            <a:ext cx="2808312" cy="5680454"/>
            <a:chOff x="720" y="1296"/>
            <a:chExt cx="1367" cy="2542"/>
          </a:xfrm>
        </p:grpSpPr>
        <p:sp>
          <p:nvSpPr>
            <p:cNvPr id="96260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261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262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263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264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265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96266" name="Group 10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96267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96268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6269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6270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6271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96272" name="Text Box 16"/>
            <p:cNvSpPr txBox="1">
              <a:spLocks noChangeArrowheads="1"/>
            </p:cNvSpPr>
            <p:nvPr/>
          </p:nvSpPr>
          <p:spPr bwMode="gray">
            <a:xfrm>
              <a:off x="1276" y="13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0000"/>
                  </a:solidFill>
                  <a:effectLst/>
                  <a:latin typeface="Arial" charset="0"/>
                </a:rPr>
                <a:t>1</a:t>
              </a:r>
              <a:endParaRPr lang="en-US" sz="1800" dirty="0">
                <a:effectLst/>
                <a:latin typeface="Arial" charset="0"/>
              </a:endParaRPr>
            </a:p>
          </p:txBody>
        </p:sp>
        <p:sp>
          <p:nvSpPr>
            <p:cNvPr id="96273" name="Text Box 17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z="1800" dirty="0">
                <a:effectLst/>
                <a:latin typeface="Arial" charset="0"/>
              </a:endParaRPr>
            </a:p>
          </p:txBody>
        </p:sp>
      </p:grpSp>
      <p:grpSp>
        <p:nvGrpSpPr>
          <p:cNvPr id="96274" name="Group 18"/>
          <p:cNvGrpSpPr>
            <a:grpSpLocks/>
          </p:cNvGrpSpPr>
          <p:nvPr/>
        </p:nvGrpSpPr>
        <p:grpSpPr bwMode="auto">
          <a:xfrm>
            <a:off x="3131841" y="1177546"/>
            <a:ext cx="3024335" cy="5577661"/>
            <a:chOff x="2208" y="1296"/>
            <a:chExt cx="1365" cy="2542"/>
          </a:xfrm>
        </p:grpSpPr>
        <p:sp>
          <p:nvSpPr>
            <p:cNvPr id="96275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276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277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73E77E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278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>
                    <a:gamma/>
                    <a:tint val="33333"/>
                    <a:invGamma/>
                  </a:srgbClr>
                </a:gs>
                <a:gs pos="100000">
                  <a:srgbClr val="73E77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6279" name="Oval 23"/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96280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6281" name="Oval 25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6282" name="Oval 26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6283" name="Oval 27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6284" name="Text Box 28"/>
            <p:cNvSpPr txBox="1">
              <a:spLocks noChangeArrowheads="1"/>
            </p:cNvSpPr>
            <p:nvPr/>
          </p:nvSpPr>
          <p:spPr bwMode="gray">
            <a:xfrm>
              <a:off x="2764" y="13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0000"/>
                  </a:solidFill>
                  <a:effectLst/>
                  <a:latin typeface="Arial" charset="0"/>
                </a:rPr>
                <a:t>2</a:t>
              </a:r>
              <a:endParaRPr lang="en-US" sz="1800" dirty="0">
                <a:effectLst/>
                <a:latin typeface="Arial" charset="0"/>
              </a:endParaRPr>
            </a:p>
          </p:txBody>
        </p:sp>
        <p:sp>
          <p:nvSpPr>
            <p:cNvPr id="96286" name="AutoShape 30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287" name="AutoShape 31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6288" name="Group 32"/>
          <p:cNvGrpSpPr>
            <a:grpSpLocks/>
          </p:cNvGrpSpPr>
          <p:nvPr/>
        </p:nvGrpSpPr>
        <p:grpSpPr bwMode="auto">
          <a:xfrm>
            <a:off x="6156176" y="1177546"/>
            <a:ext cx="2742157" cy="5577661"/>
            <a:chOff x="3692" y="1296"/>
            <a:chExt cx="1367" cy="2542"/>
          </a:xfrm>
        </p:grpSpPr>
        <p:sp>
          <p:nvSpPr>
            <p:cNvPr id="96289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290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291" name="AutoShape 35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E9E065">
                    <a:gamma/>
                    <a:tint val="57647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292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>
                    <a:gamma/>
                    <a:tint val="33333"/>
                    <a:invGamma/>
                  </a:srgbClr>
                </a:gs>
                <a:gs pos="100000">
                  <a:srgbClr val="E9E06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96293" name="Group 37"/>
            <p:cNvGrpSpPr>
              <a:grpSpLocks/>
            </p:cNvGrpSpPr>
            <p:nvPr/>
          </p:nvGrpSpPr>
          <p:grpSpPr bwMode="auto"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96294" name="Oval 38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96295" name="Oval 39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6296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6297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6298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96299" name="Text Box 43"/>
            <p:cNvSpPr txBox="1">
              <a:spLocks noChangeArrowheads="1"/>
            </p:cNvSpPr>
            <p:nvPr/>
          </p:nvSpPr>
          <p:spPr bwMode="gray">
            <a:xfrm>
              <a:off x="4252" y="13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  <a:effectLst/>
                  <a:latin typeface="Arial" charset="0"/>
                </a:rPr>
                <a:t>3</a:t>
              </a:r>
              <a:endParaRPr lang="en-US" sz="1800">
                <a:effectLst/>
                <a:latin typeface="Arial" charset="0"/>
              </a:endParaRPr>
            </a:p>
          </p:txBody>
        </p:sp>
        <p:sp>
          <p:nvSpPr>
            <p:cNvPr id="96300" name="Text Box 44"/>
            <p:cNvSpPr txBox="1">
              <a:spLocks noChangeArrowheads="1"/>
            </p:cNvSpPr>
            <p:nvPr/>
          </p:nvSpPr>
          <p:spPr bwMode="gray">
            <a:xfrm>
              <a:off x="3744" y="1776"/>
              <a:ext cx="1296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z="1800" dirty="0">
                <a:effectLst/>
                <a:latin typeface="Arial" charset="0"/>
              </a:endParaRPr>
            </a:p>
          </p:txBody>
        </p:sp>
        <p:sp>
          <p:nvSpPr>
            <p:cNvPr id="96301" name="AutoShape 45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302" name="AutoShape 46"/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23528" y="2003855"/>
            <a:ext cx="2812147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6666FF"/>
              </a:buClr>
            </a:pPr>
            <a:r>
              <a:rPr lang="ru-RU" sz="1600" kern="0" dirty="0">
                <a:solidFill>
                  <a:srgbClr val="2B166E"/>
                </a:solidFill>
                <a:effectLst/>
                <a:latin typeface="Times New Roman" pitchFamily="18" charset="0"/>
                <a:cs typeface="Times New Roman" pitchFamily="18" charset="0"/>
              </a:rPr>
              <a:t>Приобщение к музыкальному искусству; развитие предпосылок ценностно-смыслового восприятия и понимания музыкального искусства; формирование основ музыкальной культуры, ознакомление с элементарными музыкальными понятиями, жанрами; воспитание эмоциональной отзывчивости при восприятии музыкальных произведений</a:t>
            </a:r>
            <a:r>
              <a:rPr lang="ru-RU" sz="1800" kern="0" dirty="0">
                <a:solidFill>
                  <a:srgbClr val="2B166E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36272" y="2003855"/>
            <a:ext cx="3019904" cy="309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6666FF"/>
              </a:buClr>
            </a:pPr>
            <a:r>
              <a:rPr lang="ru-RU" sz="1600" kern="0" dirty="0" smtClean="0">
                <a:solidFill>
                  <a:srgbClr val="2B166E"/>
                </a:solidFill>
                <a:effectLst/>
                <a:latin typeface="Times New Roman" pitchFamily="18" charset="0"/>
                <a:cs typeface="Times New Roman" pitchFamily="18" charset="0"/>
              </a:rPr>
              <a:t>Развитие музыкальных способностей: поэтического и музыкального слуха, чувства ритма, музыкальной памяти; формирование песенного, музыкального слуха.</a:t>
            </a:r>
          </a:p>
          <a:p>
            <a:pPr lvl="0">
              <a:spcBef>
                <a:spcPct val="20000"/>
              </a:spcBef>
              <a:buClr>
                <a:srgbClr val="6666FF"/>
              </a:buClr>
            </a:pPr>
            <a:r>
              <a:rPr lang="ru-RU" sz="1600" kern="0" dirty="0">
                <a:solidFill>
                  <a:srgbClr val="2B166E"/>
                </a:solidFill>
                <a:effectLst/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sz="1600" kern="0" dirty="0" smtClean="0">
                <a:solidFill>
                  <a:srgbClr val="2B166E"/>
                </a:solidFill>
                <a:effectLst/>
                <a:latin typeface="Times New Roman" pitchFamily="18" charset="0"/>
                <a:cs typeface="Times New Roman" pitchFamily="18" charset="0"/>
              </a:rPr>
              <a:t>детского музыкально-художественного </a:t>
            </a:r>
            <a:r>
              <a:rPr lang="ru-RU" sz="1600" kern="0" dirty="0">
                <a:solidFill>
                  <a:srgbClr val="2B166E"/>
                </a:solidFill>
                <a:effectLst/>
                <a:latin typeface="Times New Roman" pitchFamily="18" charset="0"/>
                <a:cs typeface="Times New Roman" pitchFamily="18" charset="0"/>
              </a:rPr>
              <a:t>творчества, реализация самостоятельной творческой  деятельности детей; удовлетворение потребности в самовыражении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64200" y="1936740"/>
            <a:ext cx="26940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6666FF"/>
              </a:buClr>
            </a:pPr>
            <a:r>
              <a:rPr lang="ru-RU" sz="1600" kern="0" dirty="0" smtClean="0">
                <a:solidFill>
                  <a:srgbClr val="2B166E"/>
                </a:solidFill>
                <a:effectLst/>
                <a:latin typeface="Times New Roman" pitchFamily="18" charset="0"/>
                <a:cs typeface="Times New Roman" pitchFamily="18" charset="0"/>
              </a:rPr>
              <a:t>Воспитание </a:t>
            </a:r>
            <a:r>
              <a:rPr lang="ru-RU" sz="1600" kern="0" dirty="0">
                <a:solidFill>
                  <a:srgbClr val="2B166E"/>
                </a:solidFill>
                <a:effectLst/>
                <a:latin typeface="Times New Roman" pitchFamily="18" charset="0"/>
                <a:cs typeface="Times New Roman" pitchFamily="18" charset="0"/>
              </a:rPr>
              <a:t>интереса к музыкально-художественной деятельности, совершенствование умений в этом виде деятельности.</a:t>
            </a:r>
          </a:p>
        </p:txBody>
      </p:sp>
      <p:sp>
        <p:nvSpPr>
          <p:cNvPr id="51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5943600" y="6480175"/>
            <a:ext cx="2895600" cy="320675"/>
          </a:xfrm>
        </p:spPr>
        <p:txBody>
          <a:bodyPr/>
          <a:lstStyle/>
          <a:p>
            <a:r>
              <a:rPr lang="ru-RU" dirty="0" smtClean="0"/>
              <a:t>Куликова И.М.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Monotype Corsiva" pitchFamily="66" charset="0"/>
              </a:rPr>
              <a:t>Результаты обследования развития музыкальности дошкольников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sz="20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Цель.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Выявить уровень развития музыкальности детей, а так же степень овладения ими необходимыми умениями и навыками в различных видах музыкальной деятельности.</a:t>
            </a:r>
          </a:p>
          <a:p>
            <a:pPr>
              <a:lnSpc>
                <a:spcPct val="90000"/>
              </a:lnSpc>
              <a:buNone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174 ребенка (3-7 лет)</a:t>
            </a:r>
          </a:p>
          <a:p>
            <a:pPr marL="0" indent="0">
              <a:buNone/>
            </a:pPr>
            <a:r>
              <a:rPr lang="ru-RU" alt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Успешность на конец учебного года во всех возрастных группах составляет – 100%.</a:t>
            </a:r>
          </a:p>
          <a:p>
            <a:pPr marL="0" indent="0">
              <a:buNone/>
            </a:pPr>
            <a:r>
              <a:rPr lang="ru-RU" alt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Воспитанники овладели необходимыми умениями и навыками в соответствии с возрастными 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особенностями.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  <p:sp>
        <p:nvSpPr>
          <p:cNvPr id="4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5943600" y="6480175"/>
            <a:ext cx="2895600" cy="320675"/>
          </a:xfrm>
        </p:spPr>
        <p:txBody>
          <a:bodyPr/>
          <a:lstStyle/>
          <a:p>
            <a:r>
              <a:rPr lang="ru-RU" dirty="0" smtClean="0"/>
              <a:t>Куликова И.М.</a:t>
            </a:r>
            <a:endParaRPr lang="en-US" dirty="0"/>
          </a:p>
        </p:txBody>
      </p:sp>
      <p:pic>
        <p:nvPicPr>
          <p:cNvPr id="3074" name="Picture 2" descr="C:\Users\User\Desktop\фото с телефона\media-share-0-02-05-f280607742356cc60f7325a703720b21f0f53674b156b60f0dd58ceff36b893a-Pict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452" y="3861048"/>
            <a:ext cx="3456383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05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Освоение </a:t>
            </a:r>
            <a:r>
              <a:rPr lang="ru-RU" sz="1600" dirty="0"/>
              <a:t>раздела "Музыка" общеобразовательной программы  в группах  общеразвивающей  направленности для детей  2-7 лет </a:t>
            </a:r>
            <a:r>
              <a:rPr lang="ru-RU" sz="1600" dirty="0" smtClean="0"/>
              <a:t>на конец  </a:t>
            </a:r>
            <a:r>
              <a:rPr lang="ru-RU" sz="1600" dirty="0"/>
              <a:t>2016-2017 учебного года</a:t>
            </a:r>
            <a:r>
              <a:rPr lang="ru-RU" dirty="0"/>
              <a:t>		</a:t>
            </a:r>
            <a:br>
              <a:rPr lang="ru-RU" dirty="0"/>
            </a:br>
            <a:r>
              <a:rPr lang="ru-RU" dirty="0"/>
              <a:t>		</a:t>
            </a:r>
            <a:br>
              <a:rPr lang="ru-RU" dirty="0"/>
            </a:br>
            <a:r>
              <a:rPr lang="ru-RU" dirty="0"/>
              <a:t>		</a:t>
            </a:r>
            <a:br>
              <a:rPr lang="ru-RU" dirty="0"/>
            </a:br>
            <a:r>
              <a:rPr lang="ru-RU" dirty="0"/>
              <a:t>		</a:t>
            </a:r>
            <a:br>
              <a:rPr lang="ru-RU" dirty="0"/>
            </a:br>
            <a:r>
              <a:rPr lang="ru-RU" dirty="0"/>
              <a:t>		</a:t>
            </a:r>
            <a:br>
              <a:rPr lang="ru-RU" dirty="0"/>
            </a:br>
            <a:r>
              <a:rPr lang="ru-RU" dirty="0"/>
              <a:t>На </a:t>
            </a:r>
            <a:r>
              <a:rPr lang="ru-RU" dirty="0" smtClean="0"/>
              <a:t>конец уч. года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681315"/>
              </p:ext>
            </p:extLst>
          </p:nvPr>
        </p:nvGraphicFramePr>
        <p:xfrm>
          <a:off x="457200" y="14478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5943600" y="6480175"/>
            <a:ext cx="2895600" cy="320675"/>
          </a:xfrm>
        </p:spPr>
        <p:txBody>
          <a:bodyPr/>
          <a:lstStyle/>
          <a:p>
            <a:r>
              <a:rPr lang="ru-RU" dirty="0" smtClean="0"/>
              <a:t>Куликова И.М.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08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1800" dirty="0" smtClean="0"/>
              <a:t>Освоение </a:t>
            </a:r>
            <a:r>
              <a:rPr lang="ru-RU" sz="1800" dirty="0"/>
              <a:t>раздела "Музыка" общеобразовательной программы  в группах  общеразвивающей  направленности для детей  2-7 лет на конец  2016-2017 учебного года</a:t>
            </a:r>
            <a:r>
              <a:rPr lang="ru-RU" sz="2000" dirty="0"/>
              <a:t>	</a:t>
            </a:r>
            <a:r>
              <a:rPr lang="ru-RU" dirty="0"/>
              <a:t>	</a:t>
            </a:r>
            <a:br>
              <a:rPr lang="ru-RU" dirty="0"/>
            </a:br>
            <a:r>
              <a:rPr lang="ru-RU" dirty="0"/>
              <a:t>		</a:t>
            </a:r>
            <a:br>
              <a:rPr lang="ru-RU" dirty="0"/>
            </a:br>
            <a:r>
              <a:rPr lang="ru-RU" dirty="0"/>
              <a:t>		</a:t>
            </a:r>
            <a:br>
              <a:rPr lang="ru-RU" dirty="0"/>
            </a:br>
            <a:r>
              <a:rPr lang="ru-RU" dirty="0"/>
              <a:t>		</a:t>
            </a:r>
            <a:br>
              <a:rPr lang="ru-RU" dirty="0"/>
            </a:br>
            <a:r>
              <a:rPr lang="ru-RU" dirty="0"/>
              <a:t>		</a:t>
            </a:r>
            <a:br>
              <a:rPr lang="ru-RU" dirty="0"/>
            </a:br>
            <a:r>
              <a:rPr lang="ru-RU" dirty="0"/>
              <a:t>На </a:t>
            </a:r>
            <a:r>
              <a:rPr lang="ru-RU" dirty="0" smtClean="0"/>
              <a:t>начало уч. года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457200" y="14478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5943600" y="6480175"/>
            <a:ext cx="2895600" cy="320675"/>
          </a:xfrm>
        </p:spPr>
        <p:txBody>
          <a:bodyPr/>
          <a:lstStyle/>
          <a:p>
            <a:r>
              <a:rPr lang="ru-RU" dirty="0" smtClean="0"/>
              <a:t>Куликова И.М.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Ежегодно воспитанники ДОУ принимают участие в городских конкурсах: 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5976664" cy="5127848"/>
          </a:xfrm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Открытый конкурс детской эстрадной песни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«Звонкая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Югринка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Головаш София- Диплом участника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Фестиваль  детского и юношеского творчества «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Самотлорские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роднички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Диплом </a:t>
            </a:r>
            <a:r>
              <a:rPr lang="en-US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степени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Головаш София – Вокал</a:t>
            </a:r>
          </a:p>
          <a:p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Диплом </a:t>
            </a:r>
            <a:r>
              <a:rPr lang="en-US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степени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«Акварельки» Хор– Вокал 12 детей</a:t>
            </a:r>
          </a:p>
          <a:p>
            <a:pPr marL="0" indent="0">
              <a:buNone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Диплом участника вокальный ансамбль «Капельки» - 10 детей</a:t>
            </a:r>
            <a:endParaRPr lang="ru-RU" sz="2400" dirty="0" smtClean="0"/>
          </a:p>
          <a:p>
            <a:endParaRPr lang="ru-RU" sz="2000" dirty="0"/>
          </a:p>
        </p:txBody>
      </p:sp>
      <p:pic>
        <p:nvPicPr>
          <p:cNvPr id="3074" name="Picture 2" descr="G:\диплом\диплом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24744"/>
            <a:ext cx="1593598" cy="228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диплом\диплом 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742" y="1988840"/>
            <a:ext cx="1629633" cy="228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:\диплом\диплом 0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149" y="3408010"/>
            <a:ext cx="1620688" cy="229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G:\диплом\диплом 0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837" y="4533920"/>
            <a:ext cx="1622356" cy="227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5943600" y="6480175"/>
            <a:ext cx="2895600" cy="320675"/>
          </a:xfrm>
        </p:spPr>
        <p:txBody>
          <a:bodyPr/>
          <a:lstStyle/>
          <a:p>
            <a:r>
              <a:rPr lang="ru-RU" dirty="0" smtClean="0"/>
              <a:t>Куликова И.М.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21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>
                <a:solidFill>
                  <a:srgbClr val="FFFFFF"/>
                </a:solidFill>
              </a:rPr>
              <a:t>Ежегодно воспитанники ДОУ принимают участие в городских конкурсах:</a:t>
            </a:r>
            <a:endParaRPr lang="ru-RU" dirty="0"/>
          </a:p>
        </p:txBody>
      </p:sp>
      <p:pic>
        <p:nvPicPr>
          <p:cNvPr id="2050" name="Picture 2" descr="G:\диплом\грамота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904" y="1889599"/>
            <a:ext cx="1450161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диплом\диплом 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964" y="1124743"/>
            <a:ext cx="1523856" cy="216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диплом\диплом 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667" y="3353249"/>
            <a:ext cx="145444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3528" y="1124743"/>
            <a:ext cx="5544616" cy="5115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6666FF"/>
              </a:buClr>
              <a:buFont typeface="Wingdings" pitchFamily="2" charset="2"/>
              <a:buChar char="v"/>
            </a:pPr>
            <a:r>
              <a:rPr lang="ru-RU" sz="2400" b="1" kern="0" dirty="0">
                <a:solidFill>
                  <a:srgbClr val="2B166E"/>
                </a:solidFill>
                <a:effectLst/>
                <a:latin typeface="Times New Roman" pitchFamily="18" charset="0"/>
                <a:cs typeface="Times New Roman" pitchFamily="18" charset="0"/>
              </a:rPr>
              <a:t>Фестиваль  детского и юношеского творчества «</a:t>
            </a:r>
            <a:r>
              <a:rPr lang="ru-RU" sz="2400" b="1" kern="0" dirty="0" err="1">
                <a:solidFill>
                  <a:srgbClr val="2B166E"/>
                </a:solidFill>
                <a:effectLst/>
                <a:latin typeface="Times New Roman" pitchFamily="18" charset="0"/>
                <a:cs typeface="Times New Roman" pitchFamily="18" charset="0"/>
              </a:rPr>
              <a:t>Самотлорские</a:t>
            </a:r>
            <a:r>
              <a:rPr lang="ru-RU" sz="2400" b="1" kern="0" dirty="0">
                <a:solidFill>
                  <a:srgbClr val="2B166E"/>
                </a:solidFill>
                <a:effectLst/>
                <a:latin typeface="Times New Roman" pitchFamily="18" charset="0"/>
                <a:cs typeface="Times New Roman" pitchFamily="18" charset="0"/>
              </a:rPr>
              <a:t> роднички» </a:t>
            </a:r>
            <a:r>
              <a:rPr lang="ru-RU" sz="2400" b="1" kern="0" dirty="0" smtClean="0">
                <a:solidFill>
                  <a:srgbClr val="2B166E"/>
                </a:solidFill>
                <a:effectLst/>
                <a:latin typeface="Times New Roman" pitchFamily="18" charset="0"/>
                <a:cs typeface="Times New Roman" pitchFamily="18" charset="0"/>
              </a:rPr>
              <a:t>Диплом участника </a:t>
            </a:r>
            <a:r>
              <a:rPr lang="ru-RU" sz="2400" b="1" kern="0" dirty="0">
                <a:solidFill>
                  <a:srgbClr val="2B166E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kern="0" dirty="0" err="1" smtClean="0">
                <a:solidFill>
                  <a:srgbClr val="2B166E"/>
                </a:solidFill>
                <a:effectLst/>
                <a:latin typeface="Times New Roman" pitchFamily="18" charset="0"/>
                <a:cs typeface="Times New Roman" pitchFamily="18" charset="0"/>
              </a:rPr>
              <a:t>Махмутшин</a:t>
            </a:r>
            <a:r>
              <a:rPr lang="ru-RU" sz="2400" b="1" kern="0" dirty="0" smtClean="0">
                <a:solidFill>
                  <a:srgbClr val="2B166E"/>
                </a:solidFill>
                <a:effectLst/>
                <a:latin typeface="Times New Roman" pitchFamily="18" charset="0"/>
                <a:cs typeface="Times New Roman" pitchFamily="18" charset="0"/>
              </a:rPr>
              <a:t> Ян</a:t>
            </a:r>
            <a:endParaRPr lang="ru-RU" sz="2400" b="1" kern="0" dirty="0">
              <a:solidFill>
                <a:srgbClr val="2B166E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Clr>
                <a:srgbClr val="6666FF"/>
              </a:buClr>
              <a:buFont typeface="Wingdings" pitchFamily="2" charset="2"/>
              <a:buChar char="v"/>
            </a:pPr>
            <a:r>
              <a:rPr lang="ru-RU" sz="2400" b="1" kern="0" dirty="0" smtClean="0">
                <a:solidFill>
                  <a:srgbClr val="2B166E"/>
                </a:solidFill>
                <a:effectLst/>
                <a:latin typeface="Times New Roman" pitchFamily="18" charset="0"/>
                <a:cs typeface="Times New Roman" pitchFamily="18" charset="0"/>
              </a:rPr>
              <a:t>Всесезонный фестиваль «Маленькая Осень» - </a:t>
            </a:r>
            <a:r>
              <a:rPr lang="ru-RU" sz="2400" b="1" u="sng" kern="0" dirty="0" smtClean="0">
                <a:solidFill>
                  <a:srgbClr val="2B166E"/>
                </a:solidFill>
                <a:effectLst/>
                <a:latin typeface="Times New Roman" pitchFamily="18" charset="0"/>
                <a:cs typeface="Times New Roman" pitchFamily="18" charset="0"/>
              </a:rPr>
              <a:t>Диплом </a:t>
            </a:r>
            <a:r>
              <a:rPr lang="en-US" sz="2400" b="1" u="sng" kern="0" dirty="0" smtClean="0">
                <a:solidFill>
                  <a:srgbClr val="2B166E"/>
                </a:solidFill>
                <a:effectLst/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400" b="1" u="sng" kern="0" dirty="0" smtClean="0">
                <a:solidFill>
                  <a:srgbClr val="2B166E"/>
                </a:solidFill>
                <a:effectLst/>
                <a:latin typeface="Times New Roman" pitchFamily="18" charset="0"/>
                <a:cs typeface="Times New Roman" pitchFamily="18" charset="0"/>
              </a:rPr>
              <a:t> степени</a:t>
            </a:r>
            <a:r>
              <a:rPr lang="ru-RU" sz="2400" b="1" kern="0" dirty="0" smtClean="0">
                <a:solidFill>
                  <a:srgbClr val="2B166E"/>
                </a:solidFill>
                <a:effectLst/>
                <a:latin typeface="Times New Roman" pitchFamily="18" charset="0"/>
                <a:cs typeface="Times New Roman" pitchFamily="18" charset="0"/>
              </a:rPr>
              <a:t> - Головаш </a:t>
            </a:r>
            <a:r>
              <a:rPr lang="ru-RU" sz="2400" b="1" kern="0" dirty="0">
                <a:solidFill>
                  <a:srgbClr val="2B166E"/>
                </a:solidFill>
                <a:effectLst/>
                <a:latin typeface="Times New Roman" pitchFamily="18" charset="0"/>
                <a:cs typeface="Times New Roman" pitchFamily="18" charset="0"/>
              </a:rPr>
              <a:t>София – </a:t>
            </a:r>
            <a:r>
              <a:rPr lang="ru-RU" sz="2400" b="1" kern="0" dirty="0" smtClean="0">
                <a:solidFill>
                  <a:srgbClr val="2B166E"/>
                </a:solidFill>
                <a:effectLst/>
                <a:latin typeface="Times New Roman" pitchFamily="18" charset="0"/>
                <a:cs typeface="Times New Roman" pitchFamily="18" charset="0"/>
              </a:rPr>
              <a:t>Вокал</a:t>
            </a:r>
          </a:p>
          <a:p>
            <a:pPr marL="342900" indent="-342900">
              <a:spcBef>
                <a:spcPct val="20000"/>
              </a:spcBef>
              <a:buClr>
                <a:srgbClr val="6666FF"/>
              </a:buClr>
              <a:buFont typeface="Wingdings" pitchFamily="2" charset="2"/>
              <a:buChar char="v"/>
            </a:pPr>
            <a:r>
              <a:rPr lang="ru-RU" sz="2400" b="1" kern="0" dirty="0">
                <a:solidFill>
                  <a:srgbClr val="2B166E"/>
                </a:solidFill>
                <a:effectLst/>
                <a:latin typeface="Times New Roman" pitchFamily="18" charset="0"/>
                <a:cs typeface="Times New Roman" pitchFamily="18" charset="0"/>
              </a:rPr>
              <a:t>Всесезонный фестиваль «Маленькая </a:t>
            </a:r>
            <a:r>
              <a:rPr lang="ru-RU" sz="2400" b="1" kern="0" dirty="0" smtClean="0">
                <a:solidFill>
                  <a:srgbClr val="2B166E"/>
                </a:solidFill>
                <a:effectLst/>
                <a:latin typeface="Times New Roman" pitchFamily="18" charset="0"/>
                <a:cs typeface="Times New Roman" pitchFamily="18" charset="0"/>
              </a:rPr>
              <a:t>Весна» </a:t>
            </a:r>
            <a:r>
              <a:rPr lang="ru-RU" sz="2400" b="1" kern="0" dirty="0">
                <a:solidFill>
                  <a:srgbClr val="2B166E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u="sng" kern="0" dirty="0">
                <a:solidFill>
                  <a:srgbClr val="2B166E"/>
                </a:solidFill>
                <a:effectLst/>
                <a:latin typeface="Times New Roman" pitchFamily="18" charset="0"/>
                <a:cs typeface="Times New Roman" pitchFamily="18" charset="0"/>
              </a:rPr>
              <a:t>Диплом </a:t>
            </a:r>
            <a:r>
              <a:rPr lang="en-US" sz="2400" b="1" u="sng" kern="0" dirty="0">
                <a:solidFill>
                  <a:srgbClr val="2B166E"/>
                </a:solidFill>
                <a:effectLst/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400" b="1" u="sng" kern="0" dirty="0">
                <a:solidFill>
                  <a:srgbClr val="2B166E"/>
                </a:solidFill>
                <a:effectLst/>
                <a:latin typeface="Times New Roman" pitchFamily="18" charset="0"/>
                <a:cs typeface="Times New Roman" pitchFamily="18" charset="0"/>
              </a:rPr>
              <a:t> степени</a:t>
            </a:r>
            <a:r>
              <a:rPr lang="ru-RU" sz="2400" b="1" kern="0" dirty="0">
                <a:solidFill>
                  <a:srgbClr val="2B166E"/>
                </a:solidFill>
                <a:effectLst/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b="1" kern="0" dirty="0" smtClean="0">
                <a:solidFill>
                  <a:srgbClr val="2B166E"/>
                </a:solidFill>
                <a:effectLst/>
                <a:latin typeface="Times New Roman" pitchFamily="18" charset="0"/>
                <a:cs typeface="Times New Roman" pitchFamily="18" charset="0"/>
              </a:rPr>
              <a:t>Хор– Вокал</a:t>
            </a:r>
          </a:p>
          <a:p>
            <a:pPr marL="342900" indent="-342900">
              <a:spcBef>
                <a:spcPct val="20000"/>
              </a:spcBef>
              <a:buClr>
                <a:srgbClr val="6666FF"/>
              </a:buClr>
              <a:buFont typeface="Wingdings" pitchFamily="2" charset="2"/>
              <a:buChar char="v"/>
            </a:pPr>
            <a:r>
              <a:rPr lang="ru-RU" sz="2400" b="1" kern="0" dirty="0">
                <a:solidFill>
                  <a:srgbClr val="2B166E"/>
                </a:solidFill>
                <a:effectLst/>
                <a:latin typeface="Times New Roman" pitchFamily="18" charset="0"/>
                <a:cs typeface="Times New Roman" pitchFamily="18" charset="0"/>
              </a:rPr>
              <a:t>Всесезонный фестиваль «</a:t>
            </a:r>
            <a:r>
              <a:rPr lang="ru-RU" sz="2400" b="1" kern="0" dirty="0" smtClean="0">
                <a:solidFill>
                  <a:srgbClr val="2B166E"/>
                </a:solidFill>
                <a:effectLst/>
                <a:latin typeface="Times New Roman" pitchFamily="18" charset="0"/>
                <a:cs typeface="Times New Roman" pitchFamily="18" charset="0"/>
              </a:rPr>
              <a:t>Маленькое Лето» </a:t>
            </a:r>
            <a:r>
              <a:rPr lang="ru-RU" sz="2400" b="1" kern="0" dirty="0">
                <a:solidFill>
                  <a:srgbClr val="2B166E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u="sng" kern="0" dirty="0" smtClean="0">
                <a:solidFill>
                  <a:srgbClr val="2B166E"/>
                </a:solidFill>
                <a:effectLst/>
                <a:latin typeface="Times New Roman" pitchFamily="18" charset="0"/>
                <a:cs typeface="Times New Roman" pitchFamily="18" charset="0"/>
              </a:rPr>
              <a:t>Победитель</a:t>
            </a:r>
            <a:r>
              <a:rPr lang="ru-RU" sz="2400" b="1" kern="0" dirty="0" smtClean="0">
                <a:solidFill>
                  <a:srgbClr val="2B166E"/>
                </a:solidFill>
                <a:effectLst/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kern="0" dirty="0" smtClean="0">
                <a:solidFill>
                  <a:srgbClr val="2B166E"/>
                </a:solidFill>
                <a:effectLst/>
                <a:latin typeface="Times New Roman" pitchFamily="18" charset="0"/>
                <a:cs typeface="Times New Roman" pitchFamily="18" charset="0"/>
              </a:rPr>
              <a:t>Танец</a:t>
            </a:r>
            <a:endParaRPr lang="ru-RU" sz="2400" b="1" kern="0" dirty="0">
              <a:solidFill>
                <a:srgbClr val="2B166E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5943600" y="6480175"/>
            <a:ext cx="2895600" cy="320675"/>
          </a:xfrm>
        </p:spPr>
        <p:txBody>
          <a:bodyPr/>
          <a:lstStyle/>
          <a:p>
            <a:r>
              <a:rPr lang="ru-RU" dirty="0" smtClean="0"/>
              <a:t>Куликова И.М.</a:t>
            </a:r>
            <a:endParaRPr lang="en-US" dirty="0"/>
          </a:p>
        </p:txBody>
      </p:sp>
      <p:pic>
        <p:nvPicPr>
          <p:cNvPr id="5122" name="Picture 2" descr="G:\диплом\диплом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217" y="4411897"/>
            <a:ext cx="1454450" cy="205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11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ема по самообразованию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Народные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музыкально-обрядовые традиции как средство духовно-нравственного воспитания дошкольников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6192688" cy="5328592"/>
          </a:xfrm>
        </p:spPr>
        <p:txBody>
          <a:bodyPr/>
          <a:lstStyle/>
          <a:p>
            <a:pPr marL="0" indent="0">
              <a:buNone/>
            </a:pPr>
            <a:r>
              <a:rPr lang="ru-RU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16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исследования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разработка и опытно – экспериментальное исследование эффективности народные музыкально-обрядовых традиций  как средство духовно-нравственного воспитания дошкольников.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соответствии с целью работы были выдвинуты следующие </a:t>
            </a:r>
            <a:r>
              <a:rPr lang="ru-RU" sz="16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Изучить научные основы и особенности народных музыкально-обрядовых традиции как средство духовно-нравственного воспитания дошкольников;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Проанализировать имеющиеся народные музыкально-обрядовые традиции, направленные на поставленную цель исследования;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Разработать сценарии проведения народных музыкально-обрядовых праздников с учетом возрастных особенностей дошкольников и актуальных задач  их духовно-нравственного воспитания;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4.Осуществить опытно-экспериментальную проверку эффективности проведения народных музыкально-обрядовых праздников, способствующих      духовно-нравственному воспитанию дошкольников.</a:t>
            </a:r>
          </a:p>
          <a:p>
            <a:pPr mar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5943600" y="6480175"/>
            <a:ext cx="2895600" cy="320675"/>
          </a:xfrm>
        </p:spPr>
        <p:txBody>
          <a:bodyPr/>
          <a:lstStyle/>
          <a:p>
            <a:r>
              <a:rPr lang="ru-RU" dirty="0" smtClean="0"/>
              <a:t>Куликова И.М.</a:t>
            </a:r>
            <a:endParaRPr lang="en-US" dirty="0"/>
          </a:p>
        </p:txBody>
      </p:sp>
      <p:pic>
        <p:nvPicPr>
          <p:cNvPr id="6146" name="Picture 2" descr="C:\Users\User\Desktop\фото с телефона\media-share-0.02.01.ec944259ff69c93e620f429a7128b71e57b8f079520b912288b1d29e9d11814b-Pict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024" y="1052736"/>
            <a:ext cx="2807975" cy="187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фото с телефона\media-share-0-02-05-5cb7e1d149638d3f68e6ac05b62eb3e5fb66c7372245e0df9afbbdc7b1c2a8e7-Pict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518" y="3140968"/>
            <a:ext cx="259667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86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c010gl">
  <a:themeElements>
    <a:clrScheme name="sample 3">
      <a:dk1>
        <a:srgbClr val="2B166E"/>
      </a:dk1>
      <a:lt1>
        <a:srgbClr val="FFFFFF"/>
      </a:lt1>
      <a:dk2>
        <a:srgbClr val="3F9D6C"/>
      </a:dk2>
      <a:lt2>
        <a:srgbClr val="DDDDDD"/>
      </a:lt2>
      <a:accent1>
        <a:srgbClr val="5BCD81"/>
      </a:accent1>
      <a:accent2>
        <a:srgbClr val="3399FF"/>
      </a:accent2>
      <a:accent3>
        <a:srgbClr val="FFFFFF"/>
      </a:accent3>
      <a:accent4>
        <a:srgbClr val="23115D"/>
      </a:accent4>
      <a:accent5>
        <a:srgbClr val="B5E3C1"/>
      </a:accent5>
      <a:accent6>
        <a:srgbClr val="2D8AE7"/>
      </a:accent6>
      <a:hlink>
        <a:srgbClr val="6666FF"/>
      </a:hlink>
      <a:folHlink>
        <a:srgbClr val="6C9BBE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lnDef>
  </a:objectDefaults>
  <a:extraClrSchemeLst>
    <a:extraClrScheme>
      <a:clrScheme name="sample 1">
        <a:dk1>
          <a:srgbClr val="2B166E"/>
        </a:dk1>
        <a:lt1>
          <a:srgbClr val="FFFFFF"/>
        </a:lt1>
        <a:dk2>
          <a:srgbClr val="336699"/>
        </a:dk2>
        <a:lt2>
          <a:srgbClr val="DDDDDD"/>
        </a:lt2>
        <a:accent1>
          <a:srgbClr val="458F8F"/>
        </a:accent1>
        <a:accent2>
          <a:srgbClr val="CCCC00"/>
        </a:accent2>
        <a:accent3>
          <a:srgbClr val="FFFFFF"/>
        </a:accent3>
        <a:accent4>
          <a:srgbClr val="23115D"/>
        </a:accent4>
        <a:accent5>
          <a:srgbClr val="B0C6C6"/>
        </a:accent5>
        <a:accent6>
          <a:srgbClr val="B9B900"/>
        </a:accent6>
        <a:hlink>
          <a:srgbClr val="9999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666633"/>
        </a:dk1>
        <a:lt1>
          <a:srgbClr val="FFFFFF"/>
        </a:lt1>
        <a:dk2>
          <a:srgbClr val="000066"/>
        </a:dk2>
        <a:lt2>
          <a:srgbClr val="F7F4D5"/>
        </a:lt2>
        <a:accent1>
          <a:srgbClr val="C86C62"/>
        </a:accent1>
        <a:accent2>
          <a:srgbClr val="D3A5DF"/>
        </a:accent2>
        <a:accent3>
          <a:srgbClr val="FFFFFF"/>
        </a:accent3>
        <a:accent4>
          <a:srgbClr val="56562A"/>
        </a:accent4>
        <a:accent5>
          <a:srgbClr val="E0BAB7"/>
        </a:accent5>
        <a:accent6>
          <a:srgbClr val="BF95CA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2B166E"/>
        </a:dk1>
        <a:lt1>
          <a:srgbClr val="FFFFFF"/>
        </a:lt1>
        <a:dk2>
          <a:srgbClr val="3F9D6C"/>
        </a:dk2>
        <a:lt2>
          <a:srgbClr val="DDDDDD"/>
        </a:lt2>
        <a:accent1>
          <a:srgbClr val="5BCD81"/>
        </a:accent1>
        <a:accent2>
          <a:srgbClr val="3399FF"/>
        </a:accent2>
        <a:accent3>
          <a:srgbClr val="FFFFFF"/>
        </a:accent3>
        <a:accent4>
          <a:srgbClr val="23115D"/>
        </a:accent4>
        <a:accent5>
          <a:srgbClr val="B5E3C1"/>
        </a:accent5>
        <a:accent6>
          <a:srgbClr val="2D8AE7"/>
        </a:accent6>
        <a:hlink>
          <a:srgbClr val="6666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cdb2004c010gl</Template>
  <TotalTime>931</TotalTime>
  <Words>1191</Words>
  <Application>Microsoft Office PowerPoint</Application>
  <PresentationFormat>Экран (4:3)</PresentationFormat>
  <Paragraphs>154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cdb2004c010gl</vt:lpstr>
      <vt:lpstr>Image</vt:lpstr>
      <vt:lpstr>МАДОУ г. Нижневартовска ДС № 37  «Дружная семейка» Аналитический отчет по итогам  2016 – 2017 учебного года   Куликова Инна Михайловна музыкальный руководитель высшей категории </vt:lpstr>
      <vt:lpstr>Возрастные группы</vt:lpstr>
      <vt:lpstr> Основная цель: развитие музыкальности детей и их способности эмоционально воспринимать музыку. </vt:lpstr>
      <vt:lpstr>Результаты обследования развития музыкальности дошкольников</vt:lpstr>
      <vt:lpstr>          Освоение раздела "Музыка" общеобразовательной программы  в группах  общеразвивающей  направленности для детей  2-7 лет на конец  2016-2017 учебного года               На конец уч. года</vt:lpstr>
      <vt:lpstr>         Освоение раздела "Музыка" общеобразовательной программы  в группах  общеразвивающей  направленности для детей  2-7 лет на конец  2016-2017 учебного года               На начало уч. года</vt:lpstr>
      <vt:lpstr>Ежегодно воспитанники ДОУ принимают участие в городских конкурсах:  </vt:lpstr>
      <vt:lpstr>Ежегодно воспитанники ДОУ принимают участие в городских конкурсах:</vt:lpstr>
      <vt:lpstr> Тема по самообразованию: Народные музыкально-обрядовые традиции как средство духовно-нравственного воспитания дошкольников </vt:lpstr>
      <vt:lpstr>Презентация PowerPoint</vt:lpstr>
      <vt:lpstr>Курсы повышения квалификации</vt:lpstr>
      <vt:lpstr>Презентация PowerPoint</vt:lpstr>
      <vt:lpstr>РМЦ, ГМО, пед. совет</vt:lpstr>
      <vt:lpstr>Праздники, развлечения, досуги</vt:lpstr>
      <vt:lpstr>Кружок  по развитие вокальных  способностей у детей «Капельки»</vt:lpstr>
      <vt:lpstr>Кружок  по развитие вокальных  способностей у детей «Капельки»</vt:lpstr>
      <vt:lpstr>Реализация мероприятий, обеспечивающих взаимодействие с родителями</vt:lpstr>
      <vt:lpstr>Реализация мероприятий, обеспечивающих взаимодействие с родителями</vt:lpstr>
      <vt:lpstr>Перспективы развития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МАДОУ ДС № 37 «Дружная семейка» Аналитический отчет по итогам  2014 – 2015 учебного года   Куликова Инна Михайловна музыкальный руководитель</dc:title>
  <dc:creator>User</dc:creator>
  <cp:lastModifiedBy>User</cp:lastModifiedBy>
  <cp:revision>83</cp:revision>
  <dcterms:created xsi:type="dcterms:W3CDTF">2015-05-13T15:39:38Z</dcterms:created>
  <dcterms:modified xsi:type="dcterms:W3CDTF">2017-05-10T14:54:52Z</dcterms:modified>
</cp:coreProperties>
</file>